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448" r:id="rId2"/>
    <p:sldId id="2413" r:id="rId3"/>
    <p:sldId id="2414" r:id="rId4"/>
    <p:sldId id="2458" r:id="rId5"/>
    <p:sldId id="2446" r:id="rId6"/>
    <p:sldId id="2437" r:id="rId7"/>
    <p:sldId id="2455" r:id="rId8"/>
    <p:sldId id="2451" r:id="rId9"/>
    <p:sldId id="2456" r:id="rId10"/>
    <p:sldId id="2452" r:id="rId11"/>
    <p:sldId id="2417" r:id="rId12"/>
    <p:sldId id="2453" r:id="rId13"/>
    <p:sldId id="2457" r:id="rId14"/>
    <p:sldId id="2415" r:id="rId15"/>
    <p:sldId id="2462" r:id="rId16"/>
    <p:sldId id="2454" r:id="rId17"/>
    <p:sldId id="2426" r:id="rId18"/>
    <p:sldId id="2460" r:id="rId19"/>
    <p:sldId id="2347" r:id="rId20"/>
    <p:sldId id="2493" r:id="rId21"/>
    <p:sldId id="287"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4F6812-0BCC-4518-A376-5391D913EAE3}" v="136" dt="2022-03-22T11:50:45.86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114" d="100"/>
          <a:sy n="114" d="100"/>
        </p:scale>
        <p:origin x="64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86CDC-0601-4F04-AD3F-3E5BC2B399B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sv-SE"/>
        </a:p>
      </dgm:t>
    </dgm:pt>
    <dgm:pt modelId="{BD119F0D-490C-486E-84B7-F1CF1E8DC431}">
      <dgm:prSet phldrT="[Text]" custT="1"/>
      <dgm:spPr>
        <a:solidFill>
          <a:srgbClr val="68898A"/>
        </a:solidFill>
      </dgm:spPr>
      <dgm:t>
        <a:bodyPr/>
        <a:lstStyle/>
        <a:p>
          <a:pPr algn="ctr"/>
          <a:endParaRPr lang="sv-SE" sz="1100" b="1" dirty="0"/>
        </a:p>
        <a:p>
          <a:pPr algn="ctr"/>
          <a:r>
            <a:rPr lang="sv-SE" sz="1400" b="1" u="sng" dirty="0"/>
            <a:t>Design och Produktutveckling</a:t>
          </a:r>
          <a:endParaRPr lang="sv-SE" sz="1400" b="1" u="sng" dirty="0">
            <a:solidFill>
              <a:srgbClr val="FF0000"/>
            </a:solidFill>
          </a:endParaRPr>
        </a:p>
        <a:p>
          <a:pPr algn="l"/>
          <a:r>
            <a:rPr lang="sv-SE" sz="1100" dirty="0">
              <a:solidFill>
                <a:srgbClr val="FF0000"/>
              </a:solidFill>
            </a:rPr>
            <a:t>-Sustainable Product Initiative </a:t>
          </a:r>
        </a:p>
        <a:p>
          <a:pPr algn="l">
            <a:buFont typeface="Symbol" panose="05050102010706020507" pitchFamily="18" charset="2"/>
            <a:buChar char=""/>
          </a:pPr>
          <a:r>
            <a:rPr lang="sv-SE" sz="1100" dirty="0"/>
            <a:t>-Breddning av EU:s Ekodesigndirektiv</a:t>
          </a:r>
        </a:p>
        <a:p>
          <a:pPr algn="l">
            <a:buFont typeface="Symbol" panose="05050102010706020507" pitchFamily="18" charset="2"/>
            <a:buChar char=""/>
          </a:pPr>
          <a:r>
            <a:rPr lang="sv-SE" sz="1100" dirty="0">
              <a:solidFill>
                <a:srgbClr val="FF0000"/>
              </a:solidFill>
            </a:rPr>
            <a:t>-EU:s Textilstrategi</a:t>
          </a:r>
        </a:p>
        <a:p>
          <a:pPr algn="l">
            <a:buFont typeface="Symbol" panose="05050102010706020507" pitchFamily="18" charset="2"/>
            <a:buChar char=""/>
          </a:pPr>
          <a:r>
            <a:rPr lang="sv-SE" sz="1100" dirty="0"/>
            <a:t>-Kvotplikt</a:t>
          </a:r>
        </a:p>
        <a:p>
          <a:pPr algn="l">
            <a:buFont typeface="Symbol" panose="05050102010706020507" pitchFamily="18" charset="2"/>
            <a:buChar char=""/>
          </a:pPr>
          <a:r>
            <a:rPr lang="sv-SE" sz="1100" dirty="0">
              <a:solidFill>
                <a:srgbClr val="FF0000"/>
              </a:solidFill>
            </a:rPr>
            <a:t>-Digitala produktpass</a:t>
          </a:r>
        </a:p>
        <a:p>
          <a:pPr algn="l">
            <a:buFont typeface="Symbol" panose="05050102010706020507" pitchFamily="18" charset="2"/>
            <a:buChar char=""/>
          </a:pPr>
          <a:r>
            <a:rPr lang="sv-SE" sz="1100" dirty="0"/>
            <a:t>-EU:s Kemikaliestrategi</a:t>
          </a:r>
        </a:p>
        <a:p>
          <a:pPr algn="l">
            <a:buFont typeface="Symbol" panose="05050102010706020507" pitchFamily="18" charset="2"/>
            <a:buChar char=""/>
          </a:pPr>
          <a:r>
            <a:rPr lang="sv-SE" sz="1100" dirty="0"/>
            <a:t>-</a:t>
          </a:r>
          <a:r>
            <a:rPr lang="sv-SE" sz="1100" dirty="0">
              <a:solidFill>
                <a:schemeClr val="bg1"/>
              </a:solidFill>
            </a:rPr>
            <a:t>Giftfritt  (Non-</a:t>
          </a:r>
          <a:r>
            <a:rPr lang="sv-SE" sz="1100" dirty="0" err="1">
              <a:solidFill>
                <a:schemeClr val="bg1"/>
              </a:solidFill>
            </a:rPr>
            <a:t>toxic</a:t>
          </a:r>
          <a:r>
            <a:rPr lang="sv-SE" sz="1100" dirty="0">
              <a:solidFill>
                <a:schemeClr val="bg1"/>
              </a:solidFill>
            </a:rPr>
            <a:t>, </a:t>
          </a:r>
          <a:r>
            <a:rPr lang="sv-SE" sz="1100" dirty="0" err="1">
              <a:solidFill>
                <a:schemeClr val="bg1"/>
              </a:solidFill>
            </a:rPr>
            <a:t>SoC</a:t>
          </a:r>
          <a:r>
            <a:rPr lang="sv-SE" sz="1100" dirty="0">
              <a:solidFill>
                <a:schemeClr val="bg1"/>
              </a:solidFill>
            </a:rPr>
            <a:t>, </a:t>
          </a:r>
          <a:r>
            <a:rPr lang="sv-SE" sz="1100" dirty="0" err="1">
              <a:solidFill>
                <a:schemeClr val="bg1"/>
              </a:solidFill>
            </a:rPr>
            <a:t>Essential</a:t>
          </a:r>
          <a:r>
            <a:rPr lang="sv-SE" sz="1100" dirty="0">
              <a:solidFill>
                <a:schemeClr val="bg1"/>
              </a:solidFill>
            </a:rPr>
            <a:t> </a:t>
          </a:r>
          <a:r>
            <a:rPr lang="sv-SE" sz="1100" dirty="0" err="1">
              <a:solidFill>
                <a:schemeClr val="bg1"/>
              </a:solidFill>
            </a:rPr>
            <a:t>use</a:t>
          </a:r>
          <a:r>
            <a:rPr lang="sv-SE" sz="1100" dirty="0">
              <a:solidFill>
                <a:schemeClr val="bg1"/>
              </a:solidFill>
            </a:rPr>
            <a:t>)</a:t>
          </a:r>
        </a:p>
        <a:p>
          <a:pPr algn="l">
            <a:buFont typeface="Symbol" panose="05050102010706020507" pitchFamily="18" charset="2"/>
            <a:buChar char=""/>
          </a:pPr>
          <a:r>
            <a:rPr lang="sv-SE" sz="1100" dirty="0">
              <a:solidFill>
                <a:schemeClr val="bg1"/>
              </a:solidFill>
            </a:rPr>
            <a:t>-Right to </a:t>
          </a:r>
          <a:r>
            <a:rPr lang="sv-SE" sz="1100" dirty="0" err="1">
              <a:solidFill>
                <a:schemeClr val="bg1"/>
              </a:solidFill>
            </a:rPr>
            <a:t>repair</a:t>
          </a:r>
          <a:endParaRPr lang="sv-SE" sz="1100" dirty="0">
            <a:solidFill>
              <a:schemeClr val="bg1"/>
            </a:solidFill>
          </a:endParaRPr>
        </a:p>
        <a:p>
          <a:pPr algn="l">
            <a:buFont typeface="Symbol" panose="05050102010706020507" pitchFamily="18" charset="2"/>
            <a:buChar char=""/>
          </a:pPr>
          <a:endParaRPr lang="sv-SE" sz="1100" dirty="0"/>
        </a:p>
        <a:p>
          <a:pPr algn="ctr"/>
          <a:endParaRPr lang="sv-SE" sz="1100" dirty="0"/>
        </a:p>
      </dgm:t>
    </dgm:pt>
    <dgm:pt modelId="{7D918FEF-26AF-48BE-95F2-9CFD598315C8}" type="parTrans" cxnId="{0BE3B183-275F-4A9C-BFBB-3026B2110291}">
      <dgm:prSet/>
      <dgm:spPr/>
      <dgm:t>
        <a:bodyPr/>
        <a:lstStyle/>
        <a:p>
          <a:endParaRPr lang="sv-SE"/>
        </a:p>
      </dgm:t>
    </dgm:pt>
    <dgm:pt modelId="{0944B816-F5B9-4D47-817F-DC5E4DE41B93}" type="sibTrans" cxnId="{0BE3B183-275F-4A9C-BFBB-3026B2110291}">
      <dgm:prSet/>
      <dgm:spPr/>
      <dgm:t>
        <a:bodyPr/>
        <a:lstStyle/>
        <a:p>
          <a:endParaRPr lang="sv-SE"/>
        </a:p>
      </dgm:t>
    </dgm:pt>
    <dgm:pt modelId="{4F15CF7A-4AEF-4AEF-9692-A5463C06918B}">
      <dgm:prSet phldrT="[Text]" custT="1"/>
      <dgm:spPr>
        <a:solidFill>
          <a:srgbClr val="80A1CE"/>
        </a:solidFill>
      </dgm:spPr>
      <dgm:t>
        <a:bodyPr/>
        <a:lstStyle/>
        <a:p>
          <a:pPr algn="ctr"/>
          <a:r>
            <a:rPr lang="sv-SE" sz="1400" b="1" u="sng" dirty="0"/>
            <a:t>Produktion och Transport</a:t>
          </a:r>
        </a:p>
        <a:p>
          <a:pPr algn="l"/>
          <a:r>
            <a:rPr lang="sv-SE" sz="1100" dirty="0"/>
            <a:t>-Revidering av IED (inkl. Textile BREF)</a:t>
          </a:r>
        </a:p>
        <a:p>
          <a:pPr algn="l">
            <a:buFont typeface="Symbol" panose="05050102010706020507" pitchFamily="18" charset="2"/>
            <a:buChar char=""/>
          </a:pPr>
          <a:r>
            <a:rPr lang="en-US" sz="1100" dirty="0"/>
            <a:t>-Zero Pollution Action Plan </a:t>
          </a:r>
          <a:endParaRPr lang="sv-SE" sz="1100" dirty="0"/>
        </a:p>
        <a:p>
          <a:pPr algn="l">
            <a:buFont typeface="Symbol" panose="05050102010706020507" pitchFamily="18" charset="2"/>
            <a:buChar char=""/>
          </a:pPr>
          <a:r>
            <a:rPr lang="sv-SE" sz="1800" b="1" dirty="0">
              <a:solidFill>
                <a:srgbClr val="FF0000"/>
              </a:solidFill>
            </a:rPr>
            <a:t>-Due Diligence</a:t>
          </a:r>
        </a:p>
        <a:p>
          <a:pPr algn="l">
            <a:buFont typeface="Symbol" panose="05050102010706020507" pitchFamily="18" charset="2"/>
            <a:buChar char=""/>
          </a:pPr>
          <a:r>
            <a:rPr lang="sv-SE" sz="1100" dirty="0"/>
            <a:t>-Sustainable Product Initiative</a:t>
          </a:r>
        </a:p>
        <a:p>
          <a:pPr algn="l">
            <a:buFont typeface="Symbol" panose="05050102010706020507" pitchFamily="18" charset="2"/>
            <a:buChar char=""/>
          </a:pPr>
          <a:endParaRPr lang="sv-SE" sz="1100" dirty="0"/>
        </a:p>
        <a:p>
          <a:pPr algn="l">
            <a:buFont typeface="Symbol" panose="05050102010706020507" pitchFamily="18" charset="2"/>
            <a:buChar char=""/>
          </a:pPr>
          <a:endParaRPr lang="sv-SE" sz="1100" dirty="0"/>
        </a:p>
        <a:p>
          <a:pPr algn="l">
            <a:buFont typeface="Symbol" panose="05050102010706020507" pitchFamily="18" charset="2"/>
            <a:buChar char=""/>
          </a:pPr>
          <a:endParaRPr lang="sv-SE" sz="1100" dirty="0"/>
        </a:p>
      </dgm:t>
    </dgm:pt>
    <dgm:pt modelId="{C6C21685-0DE3-4D33-934A-25A06FDB85EB}" type="parTrans" cxnId="{D13E3097-9203-4339-9313-E7C14054653D}">
      <dgm:prSet/>
      <dgm:spPr/>
      <dgm:t>
        <a:bodyPr/>
        <a:lstStyle/>
        <a:p>
          <a:endParaRPr lang="sv-SE"/>
        </a:p>
      </dgm:t>
    </dgm:pt>
    <dgm:pt modelId="{70C4174E-5E0B-4E48-A859-563B3E9D317A}" type="sibTrans" cxnId="{D13E3097-9203-4339-9313-E7C14054653D}">
      <dgm:prSet/>
      <dgm:spPr/>
      <dgm:t>
        <a:bodyPr/>
        <a:lstStyle/>
        <a:p>
          <a:endParaRPr lang="sv-SE"/>
        </a:p>
      </dgm:t>
    </dgm:pt>
    <dgm:pt modelId="{692E719F-3DC9-49FB-AA5D-6F2467C51DA2}">
      <dgm:prSet phldrT="[Text]" custT="1"/>
      <dgm:spPr>
        <a:solidFill>
          <a:srgbClr val="BF97BA"/>
        </a:solidFill>
      </dgm:spPr>
      <dgm:t>
        <a:bodyPr/>
        <a:lstStyle/>
        <a:p>
          <a:pPr algn="ctr"/>
          <a:r>
            <a:rPr lang="sv-SE" sz="1400" b="1" u="sng" dirty="0"/>
            <a:t>Insamling och </a:t>
          </a:r>
          <a:endParaRPr lang="sv-SE" sz="1400" u="sng" dirty="0"/>
        </a:p>
        <a:p>
          <a:pPr algn="ctr"/>
          <a:r>
            <a:rPr lang="sv-SE" sz="1400" b="1" u="sng" dirty="0"/>
            <a:t>Återbruk/Återanvändning</a:t>
          </a:r>
          <a:endParaRPr lang="sv-SE" sz="1100" b="1" dirty="0"/>
        </a:p>
        <a:p>
          <a:pPr algn="l"/>
          <a:r>
            <a:rPr lang="sv-SE" sz="1100" dirty="0"/>
            <a:t>-Producentansvaret för textil</a:t>
          </a:r>
        </a:p>
        <a:p>
          <a:pPr algn="l">
            <a:buFont typeface="Symbol" panose="05050102010706020507" pitchFamily="18" charset="2"/>
            <a:buChar char=""/>
          </a:pPr>
          <a:r>
            <a:rPr lang="sv-SE" sz="1100" dirty="0"/>
            <a:t>-SCIP-databasen</a:t>
          </a:r>
        </a:p>
        <a:p>
          <a:pPr algn="l">
            <a:buFont typeface="Symbol" panose="05050102010706020507" pitchFamily="18" charset="2"/>
            <a:buChar char=""/>
          </a:pPr>
          <a:r>
            <a:rPr lang="sv-SE" sz="1100" dirty="0"/>
            <a:t>-Avfall som resurs</a:t>
          </a:r>
        </a:p>
        <a:p>
          <a:pPr algn="l">
            <a:buFont typeface="Symbol" panose="05050102010706020507" pitchFamily="18" charset="2"/>
            <a:buChar char=""/>
          </a:pPr>
          <a:r>
            <a:rPr lang="sv-SE" sz="1100" dirty="0"/>
            <a:t>-Frival avfall</a:t>
          </a:r>
        </a:p>
        <a:p>
          <a:pPr algn="l">
            <a:buFont typeface="Symbol" panose="05050102010706020507" pitchFamily="18" charset="2"/>
            <a:buChar char=""/>
          </a:pPr>
          <a:r>
            <a:rPr lang="sv-SE" sz="1100" dirty="0"/>
            <a:t>-Giftfritt</a:t>
          </a:r>
        </a:p>
        <a:p>
          <a:pPr algn="l">
            <a:buFont typeface="Symbol" panose="05050102010706020507" pitchFamily="18" charset="2"/>
            <a:buChar char=""/>
          </a:pPr>
          <a:r>
            <a:rPr lang="sv-SE" sz="1100" dirty="0"/>
            <a:t>-Digitala Produktpass</a:t>
          </a:r>
        </a:p>
        <a:p>
          <a:pPr algn="l">
            <a:buFont typeface="Symbol" panose="05050102010706020507" pitchFamily="18" charset="2"/>
            <a:buChar char=""/>
          </a:pPr>
          <a:r>
            <a:rPr lang="sv-SE" sz="1100" dirty="0"/>
            <a:t>-Sustainable Product </a:t>
          </a:r>
          <a:r>
            <a:rPr lang="sv-SE" sz="1100" dirty="0" err="1"/>
            <a:t>Initiative</a:t>
          </a:r>
          <a:endParaRPr lang="sv-SE" sz="1100" dirty="0"/>
        </a:p>
        <a:p>
          <a:pPr algn="l">
            <a:buFont typeface="Symbol" panose="05050102010706020507" pitchFamily="18" charset="2"/>
            <a:buChar char=""/>
          </a:pPr>
          <a:r>
            <a:rPr lang="sv-SE" sz="1100" dirty="0">
              <a:solidFill>
                <a:schemeClr val="bg1"/>
              </a:solidFill>
            </a:rPr>
            <a:t>-Right to </a:t>
          </a:r>
          <a:r>
            <a:rPr lang="sv-SE" sz="1100" dirty="0" err="1">
              <a:solidFill>
                <a:schemeClr val="bg1"/>
              </a:solidFill>
            </a:rPr>
            <a:t>repair</a:t>
          </a:r>
          <a:endParaRPr lang="sv-SE" sz="1100" dirty="0">
            <a:solidFill>
              <a:schemeClr val="bg1"/>
            </a:solidFill>
          </a:endParaRPr>
        </a:p>
      </dgm:t>
    </dgm:pt>
    <dgm:pt modelId="{FE70F17A-8568-4287-A494-347E516CD45A}" type="parTrans" cxnId="{303E6D8B-C15A-41A8-B98E-361803451433}">
      <dgm:prSet/>
      <dgm:spPr/>
      <dgm:t>
        <a:bodyPr/>
        <a:lstStyle/>
        <a:p>
          <a:endParaRPr lang="sv-SE"/>
        </a:p>
      </dgm:t>
    </dgm:pt>
    <dgm:pt modelId="{C0B5E735-4592-4F78-8E10-780619924214}" type="sibTrans" cxnId="{303E6D8B-C15A-41A8-B98E-361803451433}">
      <dgm:prSet/>
      <dgm:spPr/>
      <dgm:t>
        <a:bodyPr/>
        <a:lstStyle/>
        <a:p>
          <a:endParaRPr lang="sv-SE"/>
        </a:p>
      </dgm:t>
    </dgm:pt>
    <dgm:pt modelId="{44448F74-858C-4AD9-84FB-20ECD74F704B}">
      <dgm:prSet phldrT="[Text]" custT="1"/>
      <dgm:spPr>
        <a:solidFill>
          <a:srgbClr val="3C649A"/>
        </a:solidFill>
      </dgm:spPr>
      <dgm:t>
        <a:bodyPr/>
        <a:lstStyle/>
        <a:p>
          <a:pPr algn="ctr"/>
          <a:r>
            <a:rPr lang="sv-SE" sz="1400" b="1" u="sng" dirty="0"/>
            <a:t>Försäljning, Marknadsföring och Konsumentens användning</a:t>
          </a:r>
          <a:endParaRPr lang="sv-SE" sz="1100" b="1" dirty="0"/>
        </a:p>
        <a:p>
          <a:pPr algn="l"/>
          <a:r>
            <a:rPr lang="sv-SE" sz="1100" dirty="0"/>
            <a:t>-Green Claims</a:t>
          </a:r>
        </a:p>
        <a:p>
          <a:pPr algn="l">
            <a:buFont typeface="Symbol" panose="05050102010706020507" pitchFamily="18" charset="2"/>
            <a:buChar char=""/>
          </a:pPr>
          <a:r>
            <a:rPr lang="sv-SE" sz="1100" dirty="0"/>
            <a:t>-Kemikalieskatt på kläder och skor</a:t>
          </a:r>
        </a:p>
        <a:p>
          <a:pPr algn="l">
            <a:buFont typeface="Symbol" panose="05050102010706020507" pitchFamily="18" charset="2"/>
            <a:buChar char=""/>
          </a:pPr>
          <a:r>
            <a:rPr lang="sv-SE" sz="1100" dirty="0"/>
            <a:t>-Informationskrav för engångsplast</a:t>
          </a:r>
        </a:p>
        <a:p>
          <a:pPr algn="l">
            <a:buFont typeface="Symbol" panose="05050102010706020507" pitchFamily="18" charset="2"/>
            <a:buChar char=""/>
          </a:pPr>
          <a:r>
            <a:rPr lang="sv-SE" sz="1100" dirty="0"/>
            <a:t>-Digitala Produktpass</a:t>
          </a:r>
        </a:p>
        <a:p>
          <a:pPr algn="l">
            <a:buFont typeface="Symbol" panose="05050102010706020507" pitchFamily="18" charset="2"/>
            <a:buChar char=""/>
          </a:pPr>
          <a:r>
            <a:rPr lang="sv-SE" sz="1100" dirty="0"/>
            <a:t>-Sustainable Product Initiative</a:t>
          </a:r>
        </a:p>
        <a:p>
          <a:pPr algn="l">
            <a:buFont typeface="Symbol" panose="05050102010706020507" pitchFamily="18" charset="2"/>
            <a:buChar char=""/>
          </a:pPr>
          <a:r>
            <a:rPr lang="sv-SE" sz="1100" dirty="0"/>
            <a:t>-EU:s Textilstrategi</a:t>
          </a:r>
        </a:p>
        <a:p>
          <a:pPr algn="l">
            <a:buFont typeface="Symbol" panose="05050102010706020507" pitchFamily="18" charset="2"/>
            <a:buChar char=""/>
          </a:pPr>
          <a:r>
            <a:rPr lang="sv-SE" sz="1100" dirty="0">
              <a:solidFill>
                <a:schemeClr val="bg1"/>
              </a:solidFill>
            </a:rPr>
            <a:t>-Right to </a:t>
          </a:r>
          <a:r>
            <a:rPr lang="sv-SE" sz="1100" dirty="0" err="1">
              <a:solidFill>
                <a:schemeClr val="bg1"/>
              </a:solidFill>
            </a:rPr>
            <a:t>repair</a:t>
          </a:r>
          <a:endParaRPr lang="sv-SE" sz="1100" dirty="0">
            <a:solidFill>
              <a:schemeClr val="bg1"/>
            </a:solidFill>
          </a:endParaRPr>
        </a:p>
        <a:p>
          <a:pPr algn="l">
            <a:buFont typeface="Symbol" panose="05050102010706020507" pitchFamily="18" charset="2"/>
            <a:buChar char=""/>
          </a:pPr>
          <a:endParaRPr lang="sv-SE" sz="1100" dirty="0"/>
        </a:p>
      </dgm:t>
    </dgm:pt>
    <dgm:pt modelId="{5B9EF586-B88F-4F3A-8C5C-945CE782DD63}" type="parTrans" cxnId="{5B3DBB22-E09C-48F7-83F9-28A957468FCB}">
      <dgm:prSet/>
      <dgm:spPr/>
      <dgm:t>
        <a:bodyPr/>
        <a:lstStyle/>
        <a:p>
          <a:endParaRPr lang="sv-SE"/>
        </a:p>
      </dgm:t>
    </dgm:pt>
    <dgm:pt modelId="{4ED78237-A451-420A-939F-1F50A38E50DD}" type="sibTrans" cxnId="{5B3DBB22-E09C-48F7-83F9-28A957468FCB}">
      <dgm:prSet/>
      <dgm:spPr/>
      <dgm:t>
        <a:bodyPr/>
        <a:lstStyle/>
        <a:p>
          <a:endParaRPr lang="sv-SE"/>
        </a:p>
      </dgm:t>
    </dgm:pt>
    <dgm:pt modelId="{86C1A1AC-E41D-4191-A400-D165138DED2A}" type="pres">
      <dgm:prSet presAssocID="{32086CDC-0601-4F04-AD3F-3E5BC2B399B4}" presName="Name0" presStyleCnt="0">
        <dgm:presLayoutVars>
          <dgm:dir/>
          <dgm:resizeHandles val="exact"/>
        </dgm:presLayoutVars>
      </dgm:prSet>
      <dgm:spPr/>
    </dgm:pt>
    <dgm:pt modelId="{4FD0A797-D195-47C5-8082-31AC9F3A1E03}" type="pres">
      <dgm:prSet presAssocID="{32086CDC-0601-4F04-AD3F-3E5BC2B399B4}" presName="cycle" presStyleCnt="0"/>
      <dgm:spPr/>
    </dgm:pt>
    <dgm:pt modelId="{52A47A4C-00FD-48C0-B685-2A2EF132E11C}" type="pres">
      <dgm:prSet presAssocID="{BD119F0D-490C-486E-84B7-F1CF1E8DC431}" presName="nodeFirstNode" presStyleLbl="node1" presStyleIdx="0" presStyleCnt="4" custScaleX="72249" custScaleY="115560" custRadScaleRad="95200" custRadScaleInc="-861">
        <dgm:presLayoutVars>
          <dgm:bulletEnabled val="1"/>
        </dgm:presLayoutVars>
      </dgm:prSet>
      <dgm:spPr/>
    </dgm:pt>
    <dgm:pt modelId="{DA8970E0-3450-4518-9A52-62D8413FA8AF}" type="pres">
      <dgm:prSet presAssocID="{0944B816-F5B9-4D47-817F-DC5E4DE41B93}" presName="sibTransFirstNode" presStyleLbl="bgShp" presStyleIdx="0" presStyleCnt="1"/>
      <dgm:spPr/>
    </dgm:pt>
    <dgm:pt modelId="{ABDD34E3-89DB-4813-B435-D01A9D8880A1}" type="pres">
      <dgm:prSet presAssocID="{4F15CF7A-4AEF-4AEF-9692-A5463C06918B}" presName="nodeFollowingNodes" presStyleLbl="node1" presStyleIdx="1" presStyleCnt="4" custScaleX="69602" custScaleY="129586" custRadScaleRad="151588" custRadScaleInc="-815">
        <dgm:presLayoutVars>
          <dgm:bulletEnabled val="1"/>
        </dgm:presLayoutVars>
      </dgm:prSet>
      <dgm:spPr/>
    </dgm:pt>
    <dgm:pt modelId="{0BD2FF86-6665-4778-8469-269355B55246}" type="pres">
      <dgm:prSet presAssocID="{44448F74-858C-4AD9-84FB-20ECD74F704B}" presName="nodeFollowingNodes" presStyleLbl="node1" presStyleIdx="2" presStyleCnt="4" custScaleX="70881" custScaleY="109315" custRadScaleRad="97412" custRadScaleInc="-93">
        <dgm:presLayoutVars>
          <dgm:bulletEnabled val="1"/>
        </dgm:presLayoutVars>
      </dgm:prSet>
      <dgm:spPr/>
    </dgm:pt>
    <dgm:pt modelId="{C48C8328-0FDD-4748-BB9D-1A00B02AB112}" type="pres">
      <dgm:prSet presAssocID="{692E719F-3DC9-49FB-AA5D-6F2467C51DA2}" presName="nodeFollowingNodes" presStyleLbl="node1" presStyleIdx="3" presStyleCnt="4" custScaleX="68887" custScaleY="128708" custRadScaleRad="150418" custRadScaleInc="410">
        <dgm:presLayoutVars>
          <dgm:bulletEnabled val="1"/>
        </dgm:presLayoutVars>
      </dgm:prSet>
      <dgm:spPr/>
    </dgm:pt>
  </dgm:ptLst>
  <dgm:cxnLst>
    <dgm:cxn modelId="{C4AB6F13-4826-4C16-817B-0EEDE80B80F1}" type="presOf" srcId="{4F15CF7A-4AEF-4AEF-9692-A5463C06918B}" destId="{ABDD34E3-89DB-4813-B435-D01A9D8880A1}" srcOrd="0" destOrd="0" presId="urn:microsoft.com/office/officeart/2005/8/layout/cycle3"/>
    <dgm:cxn modelId="{5B3DBB22-E09C-48F7-83F9-28A957468FCB}" srcId="{32086CDC-0601-4F04-AD3F-3E5BC2B399B4}" destId="{44448F74-858C-4AD9-84FB-20ECD74F704B}" srcOrd="2" destOrd="0" parTransId="{5B9EF586-B88F-4F3A-8C5C-945CE782DD63}" sibTransId="{4ED78237-A451-420A-939F-1F50A38E50DD}"/>
    <dgm:cxn modelId="{DE395663-32E6-4CDA-9331-ACD863A96FCE}" type="presOf" srcId="{692E719F-3DC9-49FB-AA5D-6F2467C51DA2}" destId="{C48C8328-0FDD-4748-BB9D-1A00B02AB112}" srcOrd="0" destOrd="0" presId="urn:microsoft.com/office/officeart/2005/8/layout/cycle3"/>
    <dgm:cxn modelId="{0BE3B183-275F-4A9C-BFBB-3026B2110291}" srcId="{32086CDC-0601-4F04-AD3F-3E5BC2B399B4}" destId="{BD119F0D-490C-486E-84B7-F1CF1E8DC431}" srcOrd="0" destOrd="0" parTransId="{7D918FEF-26AF-48BE-95F2-9CFD598315C8}" sibTransId="{0944B816-F5B9-4D47-817F-DC5E4DE41B93}"/>
    <dgm:cxn modelId="{303E6D8B-C15A-41A8-B98E-361803451433}" srcId="{32086CDC-0601-4F04-AD3F-3E5BC2B399B4}" destId="{692E719F-3DC9-49FB-AA5D-6F2467C51DA2}" srcOrd="3" destOrd="0" parTransId="{FE70F17A-8568-4287-A494-347E516CD45A}" sibTransId="{C0B5E735-4592-4F78-8E10-780619924214}"/>
    <dgm:cxn modelId="{D13E3097-9203-4339-9313-E7C14054653D}" srcId="{32086CDC-0601-4F04-AD3F-3E5BC2B399B4}" destId="{4F15CF7A-4AEF-4AEF-9692-A5463C06918B}" srcOrd="1" destOrd="0" parTransId="{C6C21685-0DE3-4D33-934A-25A06FDB85EB}" sibTransId="{70C4174E-5E0B-4E48-A859-563B3E9D317A}"/>
    <dgm:cxn modelId="{BC53F2CB-E9D6-48F4-A2B6-F8FFCDD9AB3E}" type="presOf" srcId="{0944B816-F5B9-4D47-817F-DC5E4DE41B93}" destId="{DA8970E0-3450-4518-9A52-62D8413FA8AF}" srcOrd="0" destOrd="0" presId="urn:microsoft.com/office/officeart/2005/8/layout/cycle3"/>
    <dgm:cxn modelId="{508D40CC-6ED6-4668-AE56-7BB9207D05D4}" type="presOf" srcId="{44448F74-858C-4AD9-84FB-20ECD74F704B}" destId="{0BD2FF86-6665-4778-8469-269355B55246}" srcOrd="0" destOrd="0" presId="urn:microsoft.com/office/officeart/2005/8/layout/cycle3"/>
    <dgm:cxn modelId="{C9D041CD-FC1F-4101-A71F-148E9A9F0947}" type="presOf" srcId="{BD119F0D-490C-486E-84B7-F1CF1E8DC431}" destId="{52A47A4C-00FD-48C0-B685-2A2EF132E11C}" srcOrd="0" destOrd="0" presId="urn:microsoft.com/office/officeart/2005/8/layout/cycle3"/>
    <dgm:cxn modelId="{B86594FD-39BB-48BC-BA35-C316603F5051}" type="presOf" srcId="{32086CDC-0601-4F04-AD3F-3E5BC2B399B4}" destId="{86C1A1AC-E41D-4191-A400-D165138DED2A}" srcOrd="0" destOrd="0" presId="urn:microsoft.com/office/officeart/2005/8/layout/cycle3"/>
    <dgm:cxn modelId="{2E6EEB25-27C0-4C32-9FC0-23684393F172}" type="presParOf" srcId="{86C1A1AC-E41D-4191-A400-D165138DED2A}" destId="{4FD0A797-D195-47C5-8082-31AC9F3A1E03}" srcOrd="0" destOrd="0" presId="urn:microsoft.com/office/officeart/2005/8/layout/cycle3"/>
    <dgm:cxn modelId="{C23CDBCD-4553-4C60-B014-D56ACB22B476}" type="presParOf" srcId="{4FD0A797-D195-47C5-8082-31AC9F3A1E03}" destId="{52A47A4C-00FD-48C0-B685-2A2EF132E11C}" srcOrd="0" destOrd="0" presId="urn:microsoft.com/office/officeart/2005/8/layout/cycle3"/>
    <dgm:cxn modelId="{8D6E53D7-69F2-4802-A30E-F883BB778291}" type="presParOf" srcId="{4FD0A797-D195-47C5-8082-31AC9F3A1E03}" destId="{DA8970E0-3450-4518-9A52-62D8413FA8AF}" srcOrd="1" destOrd="0" presId="urn:microsoft.com/office/officeart/2005/8/layout/cycle3"/>
    <dgm:cxn modelId="{C70C3716-D6E7-4FBB-90D8-7109F6E2ABA2}" type="presParOf" srcId="{4FD0A797-D195-47C5-8082-31AC9F3A1E03}" destId="{ABDD34E3-89DB-4813-B435-D01A9D8880A1}" srcOrd="2" destOrd="0" presId="urn:microsoft.com/office/officeart/2005/8/layout/cycle3"/>
    <dgm:cxn modelId="{FDD2DB68-888B-4DE4-BA88-80C86A0AC64D}" type="presParOf" srcId="{4FD0A797-D195-47C5-8082-31AC9F3A1E03}" destId="{0BD2FF86-6665-4778-8469-269355B55246}" srcOrd="3" destOrd="0" presId="urn:microsoft.com/office/officeart/2005/8/layout/cycle3"/>
    <dgm:cxn modelId="{5235F5E0-830F-472D-AA9A-6F22292DF698}" type="presParOf" srcId="{4FD0A797-D195-47C5-8082-31AC9F3A1E03}" destId="{C48C8328-0FDD-4748-BB9D-1A00B02AB112}"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970E0-3450-4518-9A52-62D8413FA8AF}">
      <dsp:nvSpPr>
        <dsp:cNvPr id="0" name=""/>
        <dsp:cNvSpPr/>
      </dsp:nvSpPr>
      <dsp:spPr>
        <a:xfrm>
          <a:off x="1817288" y="453747"/>
          <a:ext cx="6262280" cy="6262280"/>
        </a:xfrm>
        <a:prstGeom prst="circularArrow">
          <a:avLst>
            <a:gd name="adj1" fmla="val 4668"/>
            <a:gd name="adj2" fmla="val 272909"/>
            <a:gd name="adj3" fmla="val 13813319"/>
            <a:gd name="adj4" fmla="val 17398378"/>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A47A4C-00FD-48C0-B685-2A2EF132E11C}">
      <dsp:nvSpPr>
        <dsp:cNvPr id="0" name=""/>
        <dsp:cNvSpPr/>
      </dsp:nvSpPr>
      <dsp:spPr>
        <a:xfrm>
          <a:off x="3439593" y="-19791"/>
          <a:ext cx="3017671" cy="2413335"/>
        </a:xfrm>
        <a:prstGeom prst="roundRect">
          <a:avLst/>
        </a:prstGeom>
        <a:solidFill>
          <a:srgbClr val="6889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sv-SE" sz="1100" b="1" kern="1200" dirty="0"/>
        </a:p>
        <a:p>
          <a:pPr marL="0" lvl="0" indent="0" algn="ctr" defTabSz="488950">
            <a:lnSpc>
              <a:spcPct val="90000"/>
            </a:lnSpc>
            <a:spcBef>
              <a:spcPct val="0"/>
            </a:spcBef>
            <a:spcAft>
              <a:spcPct val="35000"/>
            </a:spcAft>
            <a:buNone/>
          </a:pPr>
          <a:r>
            <a:rPr lang="sv-SE" sz="1400" b="1" u="sng" kern="1200" dirty="0"/>
            <a:t>Design och Produktutveckling</a:t>
          </a:r>
          <a:endParaRPr lang="sv-SE" sz="1400" b="1" u="sng" kern="1200" dirty="0">
            <a:solidFill>
              <a:srgbClr val="FF0000"/>
            </a:solidFill>
          </a:endParaRPr>
        </a:p>
        <a:p>
          <a:pPr marL="0" lvl="0" indent="0" algn="l" defTabSz="488950">
            <a:lnSpc>
              <a:spcPct val="90000"/>
            </a:lnSpc>
            <a:spcBef>
              <a:spcPct val="0"/>
            </a:spcBef>
            <a:spcAft>
              <a:spcPct val="35000"/>
            </a:spcAft>
            <a:buNone/>
          </a:pPr>
          <a:r>
            <a:rPr lang="sv-SE" sz="1100" kern="1200" dirty="0">
              <a:solidFill>
                <a:srgbClr val="FF0000"/>
              </a:solidFill>
            </a:rPr>
            <a:t>-Sustainable Product Initiative </a:t>
          </a:r>
        </a:p>
        <a:p>
          <a:pPr marL="0" lvl="0" indent="0" algn="l" defTabSz="488950">
            <a:lnSpc>
              <a:spcPct val="90000"/>
            </a:lnSpc>
            <a:spcBef>
              <a:spcPct val="0"/>
            </a:spcBef>
            <a:spcAft>
              <a:spcPct val="35000"/>
            </a:spcAft>
            <a:buFont typeface="Symbol" panose="05050102010706020507" pitchFamily="18" charset="2"/>
            <a:buNone/>
          </a:pPr>
          <a:r>
            <a:rPr lang="sv-SE" sz="1100" kern="1200" dirty="0"/>
            <a:t>-Breddning av EU:s Ekodesigndirektiv</a:t>
          </a:r>
        </a:p>
        <a:p>
          <a:pPr marL="0" lvl="0" indent="0" algn="l" defTabSz="488950">
            <a:lnSpc>
              <a:spcPct val="90000"/>
            </a:lnSpc>
            <a:spcBef>
              <a:spcPct val="0"/>
            </a:spcBef>
            <a:spcAft>
              <a:spcPct val="35000"/>
            </a:spcAft>
            <a:buFont typeface="Symbol" panose="05050102010706020507" pitchFamily="18" charset="2"/>
            <a:buNone/>
          </a:pPr>
          <a:r>
            <a:rPr lang="sv-SE" sz="1100" kern="1200" dirty="0">
              <a:solidFill>
                <a:srgbClr val="FF0000"/>
              </a:solidFill>
            </a:rPr>
            <a:t>-EU:s Textilstrategi</a:t>
          </a:r>
        </a:p>
        <a:p>
          <a:pPr marL="0" lvl="0" indent="0" algn="l" defTabSz="488950">
            <a:lnSpc>
              <a:spcPct val="90000"/>
            </a:lnSpc>
            <a:spcBef>
              <a:spcPct val="0"/>
            </a:spcBef>
            <a:spcAft>
              <a:spcPct val="35000"/>
            </a:spcAft>
            <a:buFont typeface="Symbol" panose="05050102010706020507" pitchFamily="18" charset="2"/>
            <a:buNone/>
          </a:pPr>
          <a:r>
            <a:rPr lang="sv-SE" sz="1100" kern="1200" dirty="0"/>
            <a:t>-Kvotplikt</a:t>
          </a:r>
        </a:p>
        <a:p>
          <a:pPr marL="0" lvl="0" indent="0" algn="l" defTabSz="488950">
            <a:lnSpc>
              <a:spcPct val="90000"/>
            </a:lnSpc>
            <a:spcBef>
              <a:spcPct val="0"/>
            </a:spcBef>
            <a:spcAft>
              <a:spcPct val="35000"/>
            </a:spcAft>
            <a:buFont typeface="Symbol" panose="05050102010706020507" pitchFamily="18" charset="2"/>
            <a:buNone/>
          </a:pPr>
          <a:r>
            <a:rPr lang="sv-SE" sz="1100" kern="1200" dirty="0">
              <a:solidFill>
                <a:srgbClr val="FF0000"/>
              </a:solidFill>
            </a:rPr>
            <a:t>-Digitala produktpass</a:t>
          </a:r>
        </a:p>
        <a:p>
          <a:pPr marL="0" lvl="0" indent="0" algn="l" defTabSz="488950">
            <a:lnSpc>
              <a:spcPct val="90000"/>
            </a:lnSpc>
            <a:spcBef>
              <a:spcPct val="0"/>
            </a:spcBef>
            <a:spcAft>
              <a:spcPct val="35000"/>
            </a:spcAft>
            <a:buFont typeface="Symbol" panose="05050102010706020507" pitchFamily="18" charset="2"/>
            <a:buNone/>
          </a:pPr>
          <a:r>
            <a:rPr lang="sv-SE" sz="1100" kern="1200" dirty="0"/>
            <a:t>-EU:s Kemikaliestrategi</a:t>
          </a:r>
        </a:p>
        <a:p>
          <a:pPr marL="0" lvl="0" indent="0" algn="l" defTabSz="488950">
            <a:lnSpc>
              <a:spcPct val="90000"/>
            </a:lnSpc>
            <a:spcBef>
              <a:spcPct val="0"/>
            </a:spcBef>
            <a:spcAft>
              <a:spcPct val="35000"/>
            </a:spcAft>
            <a:buFont typeface="Symbol" panose="05050102010706020507" pitchFamily="18" charset="2"/>
            <a:buNone/>
          </a:pPr>
          <a:r>
            <a:rPr lang="sv-SE" sz="1100" kern="1200" dirty="0"/>
            <a:t>-</a:t>
          </a:r>
          <a:r>
            <a:rPr lang="sv-SE" sz="1100" kern="1200" dirty="0">
              <a:solidFill>
                <a:schemeClr val="bg1"/>
              </a:solidFill>
            </a:rPr>
            <a:t>Giftfritt  (Non-</a:t>
          </a:r>
          <a:r>
            <a:rPr lang="sv-SE" sz="1100" kern="1200" dirty="0" err="1">
              <a:solidFill>
                <a:schemeClr val="bg1"/>
              </a:solidFill>
            </a:rPr>
            <a:t>toxic</a:t>
          </a:r>
          <a:r>
            <a:rPr lang="sv-SE" sz="1100" kern="1200" dirty="0">
              <a:solidFill>
                <a:schemeClr val="bg1"/>
              </a:solidFill>
            </a:rPr>
            <a:t>, </a:t>
          </a:r>
          <a:r>
            <a:rPr lang="sv-SE" sz="1100" kern="1200" dirty="0" err="1">
              <a:solidFill>
                <a:schemeClr val="bg1"/>
              </a:solidFill>
            </a:rPr>
            <a:t>SoC</a:t>
          </a:r>
          <a:r>
            <a:rPr lang="sv-SE" sz="1100" kern="1200" dirty="0">
              <a:solidFill>
                <a:schemeClr val="bg1"/>
              </a:solidFill>
            </a:rPr>
            <a:t>, </a:t>
          </a:r>
          <a:r>
            <a:rPr lang="sv-SE" sz="1100" kern="1200" dirty="0" err="1">
              <a:solidFill>
                <a:schemeClr val="bg1"/>
              </a:solidFill>
            </a:rPr>
            <a:t>Essential</a:t>
          </a:r>
          <a:r>
            <a:rPr lang="sv-SE" sz="1100" kern="1200" dirty="0">
              <a:solidFill>
                <a:schemeClr val="bg1"/>
              </a:solidFill>
            </a:rPr>
            <a:t> </a:t>
          </a:r>
          <a:r>
            <a:rPr lang="sv-SE" sz="1100" kern="1200" dirty="0" err="1">
              <a:solidFill>
                <a:schemeClr val="bg1"/>
              </a:solidFill>
            </a:rPr>
            <a:t>use</a:t>
          </a:r>
          <a:r>
            <a:rPr lang="sv-SE" sz="1100" kern="1200" dirty="0">
              <a:solidFill>
                <a:schemeClr val="bg1"/>
              </a:solidFill>
            </a:rPr>
            <a:t>)</a:t>
          </a:r>
        </a:p>
        <a:p>
          <a:pPr marL="0" lvl="0" indent="0" algn="l" defTabSz="488950">
            <a:lnSpc>
              <a:spcPct val="90000"/>
            </a:lnSpc>
            <a:spcBef>
              <a:spcPct val="0"/>
            </a:spcBef>
            <a:spcAft>
              <a:spcPct val="35000"/>
            </a:spcAft>
            <a:buFont typeface="Symbol" panose="05050102010706020507" pitchFamily="18" charset="2"/>
            <a:buNone/>
          </a:pPr>
          <a:r>
            <a:rPr lang="sv-SE" sz="1100" kern="1200" dirty="0">
              <a:solidFill>
                <a:schemeClr val="bg1"/>
              </a:solidFill>
            </a:rPr>
            <a:t>-Right to </a:t>
          </a:r>
          <a:r>
            <a:rPr lang="sv-SE" sz="1100" kern="1200" dirty="0" err="1">
              <a:solidFill>
                <a:schemeClr val="bg1"/>
              </a:solidFill>
            </a:rPr>
            <a:t>repair</a:t>
          </a:r>
          <a:endParaRPr lang="sv-SE" sz="1100" kern="1200" dirty="0">
            <a:solidFill>
              <a:schemeClr val="bg1"/>
            </a:solidFill>
          </a:endParaRPr>
        </a:p>
        <a:p>
          <a:pPr marL="0" lvl="0" indent="0" algn="l" defTabSz="488950">
            <a:lnSpc>
              <a:spcPct val="90000"/>
            </a:lnSpc>
            <a:spcBef>
              <a:spcPct val="0"/>
            </a:spcBef>
            <a:spcAft>
              <a:spcPct val="35000"/>
            </a:spcAft>
            <a:buFont typeface="Symbol" panose="05050102010706020507" pitchFamily="18" charset="2"/>
            <a:buNone/>
          </a:pPr>
          <a:endParaRPr lang="sv-SE" sz="1100" kern="1200" dirty="0"/>
        </a:p>
        <a:p>
          <a:pPr marL="0" lvl="0" indent="0" algn="ctr" defTabSz="488950">
            <a:lnSpc>
              <a:spcPct val="90000"/>
            </a:lnSpc>
            <a:spcBef>
              <a:spcPct val="0"/>
            </a:spcBef>
            <a:spcAft>
              <a:spcPct val="35000"/>
            </a:spcAft>
            <a:buNone/>
          </a:pPr>
          <a:endParaRPr lang="sv-SE" sz="1100" kern="1200" dirty="0"/>
        </a:p>
      </dsp:txBody>
      <dsp:txXfrm>
        <a:off x="3557402" y="98018"/>
        <a:ext cx="2782053" cy="2177717"/>
      </dsp:txXfrm>
    </dsp:sp>
    <dsp:sp modelId="{ABDD34E3-89DB-4813-B435-D01A9D8880A1}">
      <dsp:nvSpPr>
        <dsp:cNvPr id="0" name=""/>
        <dsp:cNvSpPr/>
      </dsp:nvSpPr>
      <dsp:spPr>
        <a:xfrm>
          <a:off x="6926423" y="1939359"/>
          <a:ext cx="2907112" cy="2706252"/>
        </a:xfrm>
        <a:prstGeom prst="roundRect">
          <a:avLst/>
        </a:prstGeom>
        <a:solidFill>
          <a:srgbClr val="80A1C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u="sng" kern="1200" dirty="0"/>
            <a:t>Produktion och Transport</a:t>
          </a:r>
        </a:p>
        <a:p>
          <a:pPr marL="0" lvl="0" indent="0" algn="l" defTabSz="622300">
            <a:lnSpc>
              <a:spcPct val="90000"/>
            </a:lnSpc>
            <a:spcBef>
              <a:spcPct val="0"/>
            </a:spcBef>
            <a:spcAft>
              <a:spcPct val="35000"/>
            </a:spcAft>
            <a:buNone/>
          </a:pPr>
          <a:r>
            <a:rPr lang="sv-SE" sz="1100" kern="1200" dirty="0"/>
            <a:t>-Revidering av IED (inkl. Textile BREF)</a:t>
          </a:r>
        </a:p>
        <a:p>
          <a:pPr marL="0" lvl="0" indent="0" algn="l" defTabSz="622300">
            <a:lnSpc>
              <a:spcPct val="90000"/>
            </a:lnSpc>
            <a:spcBef>
              <a:spcPct val="0"/>
            </a:spcBef>
            <a:spcAft>
              <a:spcPct val="35000"/>
            </a:spcAft>
            <a:buFont typeface="Symbol" panose="05050102010706020507" pitchFamily="18" charset="2"/>
            <a:buNone/>
          </a:pPr>
          <a:r>
            <a:rPr lang="en-US" sz="1100" kern="1200" dirty="0"/>
            <a:t>-Zero Pollution Action Plan </a:t>
          </a:r>
          <a:endParaRPr lang="sv-SE" sz="1100" kern="1200" dirty="0"/>
        </a:p>
        <a:p>
          <a:pPr marL="0" lvl="0" indent="0" algn="l" defTabSz="622300">
            <a:lnSpc>
              <a:spcPct val="90000"/>
            </a:lnSpc>
            <a:spcBef>
              <a:spcPct val="0"/>
            </a:spcBef>
            <a:spcAft>
              <a:spcPct val="35000"/>
            </a:spcAft>
            <a:buFont typeface="Symbol" panose="05050102010706020507" pitchFamily="18" charset="2"/>
            <a:buNone/>
          </a:pPr>
          <a:r>
            <a:rPr lang="sv-SE" sz="1800" b="1" kern="1200" dirty="0">
              <a:solidFill>
                <a:srgbClr val="FF0000"/>
              </a:solidFill>
            </a:rPr>
            <a:t>-Due Diligence</a:t>
          </a:r>
        </a:p>
        <a:p>
          <a:pPr marL="0" lvl="0" indent="0" algn="l" defTabSz="622300">
            <a:lnSpc>
              <a:spcPct val="90000"/>
            </a:lnSpc>
            <a:spcBef>
              <a:spcPct val="0"/>
            </a:spcBef>
            <a:spcAft>
              <a:spcPct val="35000"/>
            </a:spcAft>
            <a:buFont typeface="Symbol" panose="05050102010706020507" pitchFamily="18" charset="2"/>
            <a:buNone/>
          </a:pPr>
          <a:r>
            <a:rPr lang="sv-SE" sz="1100" kern="1200" dirty="0"/>
            <a:t>-Sustainable Product Initiative</a:t>
          </a:r>
        </a:p>
        <a:p>
          <a:pPr marL="0" lvl="0" indent="0" algn="l" defTabSz="622300">
            <a:lnSpc>
              <a:spcPct val="90000"/>
            </a:lnSpc>
            <a:spcBef>
              <a:spcPct val="0"/>
            </a:spcBef>
            <a:spcAft>
              <a:spcPct val="35000"/>
            </a:spcAft>
            <a:buFont typeface="Symbol" panose="05050102010706020507" pitchFamily="18" charset="2"/>
            <a:buNone/>
          </a:pPr>
          <a:endParaRPr lang="sv-SE" sz="1100" kern="1200" dirty="0"/>
        </a:p>
        <a:p>
          <a:pPr marL="0" lvl="0" indent="0" algn="l" defTabSz="622300">
            <a:lnSpc>
              <a:spcPct val="90000"/>
            </a:lnSpc>
            <a:spcBef>
              <a:spcPct val="0"/>
            </a:spcBef>
            <a:spcAft>
              <a:spcPct val="35000"/>
            </a:spcAft>
            <a:buFont typeface="Symbol" panose="05050102010706020507" pitchFamily="18" charset="2"/>
            <a:buNone/>
          </a:pPr>
          <a:endParaRPr lang="sv-SE" sz="1100" kern="1200" dirty="0"/>
        </a:p>
        <a:p>
          <a:pPr marL="0" lvl="0" indent="0" algn="l" defTabSz="622300">
            <a:lnSpc>
              <a:spcPct val="90000"/>
            </a:lnSpc>
            <a:spcBef>
              <a:spcPct val="0"/>
            </a:spcBef>
            <a:spcAft>
              <a:spcPct val="35000"/>
            </a:spcAft>
            <a:buFont typeface="Symbol" panose="05050102010706020507" pitchFamily="18" charset="2"/>
            <a:buNone/>
          </a:pPr>
          <a:endParaRPr lang="sv-SE" sz="1100" kern="1200" dirty="0"/>
        </a:p>
      </dsp:txBody>
      <dsp:txXfrm>
        <a:off x="7058531" y="2071467"/>
        <a:ext cx="2642896" cy="2442036"/>
      </dsp:txXfrm>
    </dsp:sp>
    <dsp:sp modelId="{0BD2FF86-6665-4778-8469-269355B55246}">
      <dsp:nvSpPr>
        <dsp:cNvPr id="0" name=""/>
        <dsp:cNvSpPr/>
      </dsp:nvSpPr>
      <dsp:spPr>
        <a:xfrm>
          <a:off x="3493882" y="4376316"/>
          <a:ext cx="2960533" cy="2282916"/>
        </a:xfrm>
        <a:prstGeom prst="roundRect">
          <a:avLst/>
        </a:prstGeom>
        <a:solidFill>
          <a:srgbClr val="3C6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u="sng" kern="1200" dirty="0"/>
            <a:t>Försäljning, Marknadsföring och Konsumentens användning</a:t>
          </a:r>
          <a:endParaRPr lang="sv-SE" sz="1100" b="1" kern="1200" dirty="0"/>
        </a:p>
        <a:p>
          <a:pPr marL="0" lvl="0" indent="0" algn="l" defTabSz="622300">
            <a:lnSpc>
              <a:spcPct val="90000"/>
            </a:lnSpc>
            <a:spcBef>
              <a:spcPct val="0"/>
            </a:spcBef>
            <a:spcAft>
              <a:spcPct val="35000"/>
            </a:spcAft>
            <a:buNone/>
          </a:pPr>
          <a:r>
            <a:rPr lang="sv-SE" sz="1100" kern="1200" dirty="0"/>
            <a:t>-Green Claims</a:t>
          </a:r>
        </a:p>
        <a:p>
          <a:pPr marL="0" lvl="0" indent="0" algn="l" defTabSz="622300">
            <a:lnSpc>
              <a:spcPct val="90000"/>
            </a:lnSpc>
            <a:spcBef>
              <a:spcPct val="0"/>
            </a:spcBef>
            <a:spcAft>
              <a:spcPct val="35000"/>
            </a:spcAft>
            <a:buFont typeface="Symbol" panose="05050102010706020507" pitchFamily="18" charset="2"/>
            <a:buNone/>
          </a:pPr>
          <a:r>
            <a:rPr lang="sv-SE" sz="1100" kern="1200" dirty="0"/>
            <a:t>-Kemikalieskatt på kläder och skor</a:t>
          </a:r>
        </a:p>
        <a:p>
          <a:pPr marL="0" lvl="0" indent="0" algn="l" defTabSz="622300">
            <a:lnSpc>
              <a:spcPct val="90000"/>
            </a:lnSpc>
            <a:spcBef>
              <a:spcPct val="0"/>
            </a:spcBef>
            <a:spcAft>
              <a:spcPct val="35000"/>
            </a:spcAft>
            <a:buFont typeface="Symbol" panose="05050102010706020507" pitchFamily="18" charset="2"/>
            <a:buNone/>
          </a:pPr>
          <a:r>
            <a:rPr lang="sv-SE" sz="1100" kern="1200" dirty="0"/>
            <a:t>-Informationskrav för engångsplast</a:t>
          </a:r>
        </a:p>
        <a:p>
          <a:pPr marL="0" lvl="0" indent="0" algn="l" defTabSz="622300">
            <a:lnSpc>
              <a:spcPct val="90000"/>
            </a:lnSpc>
            <a:spcBef>
              <a:spcPct val="0"/>
            </a:spcBef>
            <a:spcAft>
              <a:spcPct val="35000"/>
            </a:spcAft>
            <a:buFont typeface="Symbol" panose="05050102010706020507" pitchFamily="18" charset="2"/>
            <a:buNone/>
          </a:pPr>
          <a:r>
            <a:rPr lang="sv-SE" sz="1100" kern="1200" dirty="0"/>
            <a:t>-Digitala Produktpass</a:t>
          </a:r>
        </a:p>
        <a:p>
          <a:pPr marL="0" lvl="0" indent="0" algn="l" defTabSz="622300">
            <a:lnSpc>
              <a:spcPct val="90000"/>
            </a:lnSpc>
            <a:spcBef>
              <a:spcPct val="0"/>
            </a:spcBef>
            <a:spcAft>
              <a:spcPct val="35000"/>
            </a:spcAft>
            <a:buFont typeface="Symbol" panose="05050102010706020507" pitchFamily="18" charset="2"/>
            <a:buNone/>
          </a:pPr>
          <a:r>
            <a:rPr lang="sv-SE" sz="1100" kern="1200" dirty="0"/>
            <a:t>-Sustainable Product Initiative</a:t>
          </a:r>
        </a:p>
        <a:p>
          <a:pPr marL="0" lvl="0" indent="0" algn="l" defTabSz="622300">
            <a:lnSpc>
              <a:spcPct val="90000"/>
            </a:lnSpc>
            <a:spcBef>
              <a:spcPct val="0"/>
            </a:spcBef>
            <a:spcAft>
              <a:spcPct val="35000"/>
            </a:spcAft>
            <a:buFont typeface="Symbol" panose="05050102010706020507" pitchFamily="18" charset="2"/>
            <a:buNone/>
          </a:pPr>
          <a:r>
            <a:rPr lang="sv-SE" sz="1100" kern="1200" dirty="0"/>
            <a:t>-EU:s Textilstrategi</a:t>
          </a:r>
        </a:p>
        <a:p>
          <a:pPr marL="0" lvl="0" indent="0" algn="l" defTabSz="622300">
            <a:lnSpc>
              <a:spcPct val="90000"/>
            </a:lnSpc>
            <a:spcBef>
              <a:spcPct val="0"/>
            </a:spcBef>
            <a:spcAft>
              <a:spcPct val="35000"/>
            </a:spcAft>
            <a:buFont typeface="Symbol" panose="05050102010706020507" pitchFamily="18" charset="2"/>
            <a:buNone/>
          </a:pPr>
          <a:r>
            <a:rPr lang="sv-SE" sz="1100" kern="1200" dirty="0">
              <a:solidFill>
                <a:schemeClr val="bg1"/>
              </a:solidFill>
            </a:rPr>
            <a:t>-Right to </a:t>
          </a:r>
          <a:r>
            <a:rPr lang="sv-SE" sz="1100" kern="1200" dirty="0" err="1">
              <a:solidFill>
                <a:schemeClr val="bg1"/>
              </a:solidFill>
            </a:rPr>
            <a:t>repair</a:t>
          </a:r>
          <a:endParaRPr lang="sv-SE" sz="1100" kern="1200" dirty="0">
            <a:solidFill>
              <a:schemeClr val="bg1"/>
            </a:solidFill>
          </a:endParaRPr>
        </a:p>
        <a:p>
          <a:pPr marL="0" lvl="0" indent="0" algn="l" defTabSz="622300">
            <a:lnSpc>
              <a:spcPct val="90000"/>
            </a:lnSpc>
            <a:spcBef>
              <a:spcPct val="0"/>
            </a:spcBef>
            <a:spcAft>
              <a:spcPct val="35000"/>
            </a:spcAft>
            <a:buFont typeface="Symbol" panose="05050102010706020507" pitchFamily="18" charset="2"/>
            <a:buNone/>
          </a:pPr>
          <a:endParaRPr lang="sv-SE" sz="1100" kern="1200" dirty="0"/>
        </a:p>
      </dsp:txBody>
      <dsp:txXfrm>
        <a:off x="3605325" y="4487759"/>
        <a:ext cx="2737647" cy="2060030"/>
      </dsp:txXfrm>
    </dsp:sp>
    <dsp:sp modelId="{C48C8328-0FDD-4748-BB9D-1A00B02AB112}">
      <dsp:nvSpPr>
        <dsp:cNvPr id="0" name=""/>
        <dsp:cNvSpPr/>
      </dsp:nvSpPr>
      <dsp:spPr>
        <a:xfrm>
          <a:off x="150748" y="1966010"/>
          <a:ext cx="2877248" cy="2687916"/>
        </a:xfrm>
        <a:prstGeom prst="roundRect">
          <a:avLst/>
        </a:prstGeom>
        <a:solidFill>
          <a:srgbClr val="BF97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u="sng" kern="1200" dirty="0"/>
            <a:t>Insamling och </a:t>
          </a:r>
          <a:endParaRPr lang="sv-SE" sz="1400" u="sng" kern="1200" dirty="0"/>
        </a:p>
        <a:p>
          <a:pPr marL="0" lvl="0" indent="0" algn="ctr" defTabSz="622300">
            <a:lnSpc>
              <a:spcPct val="90000"/>
            </a:lnSpc>
            <a:spcBef>
              <a:spcPct val="0"/>
            </a:spcBef>
            <a:spcAft>
              <a:spcPct val="35000"/>
            </a:spcAft>
            <a:buNone/>
          </a:pPr>
          <a:r>
            <a:rPr lang="sv-SE" sz="1400" b="1" u="sng" kern="1200" dirty="0"/>
            <a:t>Återbruk/Återanvändning</a:t>
          </a:r>
          <a:endParaRPr lang="sv-SE" sz="1100" b="1" kern="1200" dirty="0"/>
        </a:p>
        <a:p>
          <a:pPr marL="0" lvl="0" indent="0" algn="l" defTabSz="622300">
            <a:lnSpc>
              <a:spcPct val="90000"/>
            </a:lnSpc>
            <a:spcBef>
              <a:spcPct val="0"/>
            </a:spcBef>
            <a:spcAft>
              <a:spcPct val="35000"/>
            </a:spcAft>
            <a:buNone/>
          </a:pPr>
          <a:r>
            <a:rPr lang="sv-SE" sz="1100" kern="1200" dirty="0"/>
            <a:t>-Producentansvaret för textil</a:t>
          </a:r>
        </a:p>
        <a:p>
          <a:pPr marL="0" lvl="0" indent="0" algn="l" defTabSz="622300">
            <a:lnSpc>
              <a:spcPct val="90000"/>
            </a:lnSpc>
            <a:spcBef>
              <a:spcPct val="0"/>
            </a:spcBef>
            <a:spcAft>
              <a:spcPct val="35000"/>
            </a:spcAft>
            <a:buFont typeface="Symbol" panose="05050102010706020507" pitchFamily="18" charset="2"/>
            <a:buNone/>
          </a:pPr>
          <a:r>
            <a:rPr lang="sv-SE" sz="1100" kern="1200" dirty="0"/>
            <a:t>-SCIP-databasen</a:t>
          </a:r>
        </a:p>
        <a:p>
          <a:pPr marL="0" lvl="0" indent="0" algn="l" defTabSz="622300">
            <a:lnSpc>
              <a:spcPct val="90000"/>
            </a:lnSpc>
            <a:spcBef>
              <a:spcPct val="0"/>
            </a:spcBef>
            <a:spcAft>
              <a:spcPct val="35000"/>
            </a:spcAft>
            <a:buFont typeface="Symbol" panose="05050102010706020507" pitchFamily="18" charset="2"/>
            <a:buNone/>
          </a:pPr>
          <a:r>
            <a:rPr lang="sv-SE" sz="1100" kern="1200" dirty="0"/>
            <a:t>-Avfall som resurs</a:t>
          </a:r>
        </a:p>
        <a:p>
          <a:pPr marL="0" lvl="0" indent="0" algn="l" defTabSz="622300">
            <a:lnSpc>
              <a:spcPct val="90000"/>
            </a:lnSpc>
            <a:spcBef>
              <a:spcPct val="0"/>
            </a:spcBef>
            <a:spcAft>
              <a:spcPct val="35000"/>
            </a:spcAft>
            <a:buFont typeface="Symbol" panose="05050102010706020507" pitchFamily="18" charset="2"/>
            <a:buNone/>
          </a:pPr>
          <a:r>
            <a:rPr lang="sv-SE" sz="1100" kern="1200" dirty="0"/>
            <a:t>-Frival avfall</a:t>
          </a:r>
        </a:p>
        <a:p>
          <a:pPr marL="0" lvl="0" indent="0" algn="l" defTabSz="622300">
            <a:lnSpc>
              <a:spcPct val="90000"/>
            </a:lnSpc>
            <a:spcBef>
              <a:spcPct val="0"/>
            </a:spcBef>
            <a:spcAft>
              <a:spcPct val="35000"/>
            </a:spcAft>
            <a:buFont typeface="Symbol" panose="05050102010706020507" pitchFamily="18" charset="2"/>
            <a:buNone/>
          </a:pPr>
          <a:r>
            <a:rPr lang="sv-SE" sz="1100" kern="1200" dirty="0"/>
            <a:t>-Giftfritt</a:t>
          </a:r>
        </a:p>
        <a:p>
          <a:pPr marL="0" lvl="0" indent="0" algn="l" defTabSz="622300">
            <a:lnSpc>
              <a:spcPct val="90000"/>
            </a:lnSpc>
            <a:spcBef>
              <a:spcPct val="0"/>
            </a:spcBef>
            <a:spcAft>
              <a:spcPct val="35000"/>
            </a:spcAft>
            <a:buFont typeface="Symbol" panose="05050102010706020507" pitchFamily="18" charset="2"/>
            <a:buNone/>
          </a:pPr>
          <a:r>
            <a:rPr lang="sv-SE" sz="1100" kern="1200" dirty="0"/>
            <a:t>-Digitala Produktpass</a:t>
          </a:r>
        </a:p>
        <a:p>
          <a:pPr marL="0" lvl="0" indent="0" algn="l" defTabSz="622300">
            <a:lnSpc>
              <a:spcPct val="90000"/>
            </a:lnSpc>
            <a:spcBef>
              <a:spcPct val="0"/>
            </a:spcBef>
            <a:spcAft>
              <a:spcPct val="35000"/>
            </a:spcAft>
            <a:buFont typeface="Symbol" panose="05050102010706020507" pitchFamily="18" charset="2"/>
            <a:buNone/>
          </a:pPr>
          <a:r>
            <a:rPr lang="sv-SE" sz="1100" kern="1200" dirty="0"/>
            <a:t>-Sustainable Product </a:t>
          </a:r>
          <a:r>
            <a:rPr lang="sv-SE" sz="1100" kern="1200" dirty="0" err="1"/>
            <a:t>Initiative</a:t>
          </a:r>
          <a:endParaRPr lang="sv-SE" sz="1100" kern="1200" dirty="0"/>
        </a:p>
        <a:p>
          <a:pPr marL="0" lvl="0" indent="0" algn="l" defTabSz="622300">
            <a:lnSpc>
              <a:spcPct val="90000"/>
            </a:lnSpc>
            <a:spcBef>
              <a:spcPct val="0"/>
            </a:spcBef>
            <a:spcAft>
              <a:spcPct val="35000"/>
            </a:spcAft>
            <a:buFont typeface="Symbol" panose="05050102010706020507" pitchFamily="18" charset="2"/>
            <a:buNone/>
          </a:pPr>
          <a:r>
            <a:rPr lang="sv-SE" sz="1100" kern="1200" dirty="0">
              <a:solidFill>
                <a:schemeClr val="bg1"/>
              </a:solidFill>
            </a:rPr>
            <a:t>-Right to </a:t>
          </a:r>
          <a:r>
            <a:rPr lang="sv-SE" sz="1100" kern="1200" dirty="0" err="1">
              <a:solidFill>
                <a:schemeClr val="bg1"/>
              </a:solidFill>
            </a:rPr>
            <a:t>repair</a:t>
          </a:r>
          <a:endParaRPr lang="sv-SE" sz="1100" kern="1200" dirty="0">
            <a:solidFill>
              <a:schemeClr val="bg1"/>
            </a:solidFill>
          </a:endParaRPr>
        </a:p>
      </dsp:txBody>
      <dsp:txXfrm>
        <a:off x="281961" y="2097223"/>
        <a:ext cx="2614822" cy="242549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DC9F0-F65D-4E09-B187-9FECA972F6C0}" type="datetimeFigureOut">
              <a:rPr lang="sv-SE" smtClean="0"/>
              <a:t>2022-03-25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20492-92CF-4705-9368-C7BB40AE2602}" type="slidenum">
              <a:rPr lang="sv-SE" smtClean="0"/>
              <a:t>‹#›</a:t>
            </a:fld>
            <a:endParaRPr lang="sv-SE"/>
          </a:p>
        </p:txBody>
      </p:sp>
    </p:spTree>
    <p:extLst>
      <p:ext uri="{BB962C8B-B14F-4D97-AF65-F5344CB8AC3E}">
        <p14:creationId xmlns:p14="http://schemas.microsoft.com/office/powerpoint/2010/main" val="2772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1</a:t>
            </a:fld>
            <a:endParaRPr lang="sv-SE"/>
          </a:p>
        </p:txBody>
      </p:sp>
    </p:spTree>
    <p:extLst>
      <p:ext uri="{BB962C8B-B14F-4D97-AF65-F5344CB8AC3E}">
        <p14:creationId xmlns:p14="http://schemas.microsoft.com/office/powerpoint/2010/main" val="423980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10</a:t>
            </a:fld>
            <a:endParaRPr lang="sv-SE"/>
          </a:p>
        </p:txBody>
      </p:sp>
    </p:spTree>
    <p:extLst>
      <p:ext uri="{BB962C8B-B14F-4D97-AF65-F5344CB8AC3E}">
        <p14:creationId xmlns:p14="http://schemas.microsoft.com/office/powerpoint/2010/main" val="2033948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11</a:t>
            </a:fld>
            <a:endParaRPr lang="sv-SE"/>
          </a:p>
        </p:txBody>
      </p:sp>
    </p:spTree>
    <p:extLst>
      <p:ext uri="{BB962C8B-B14F-4D97-AF65-F5344CB8AC3E}">
        <p14:creationId xmlns:p14="http://schemas.microsoft.com/office/powerpoint/2010/main" val="255302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12</a:t>
            </a:fld>
            <a:endParaRPr lang="sv-SE"/>
          </a:p>
        </p:txBody>
      </p:sp>
    </p:spTree>
    <p:extLst>
      <p:ext uri="{BB962C8B-B14F-4D97-AF65-F5344CB8AC3E}">
        <p14:creationId xmlns:p14="http://schemas.microsoft.com/office/powerpoint/2010/main" val="96779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13</a:t>
            </a:fld>
            <a:endParaRPr lang="sv-SE"/>
          </a:p>
        </p:txBody>
      </p:sp>
    </p:spTree>
    <p:extLst>
      <p:ext uri="{BB962C8B-B14F-4D97-AF65-F5344CB8AC3E}">
        <p14:creationId xmlns:p14="http://schemas.microsoft.com/office/powerpoint/2010/main" val="3619434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14</a:t>
            </a:fld>
            <a:endParaRPr lang="sv-SE"/>
          </a:p>
        </p:txBody>
      </p:sp>
    </p:spTree>
    <p:extLst>
      <p:ext uri="{BB962C8B-B14F-4D97-AF65-F5344CB8AC3E}">
        <p14:creationId xmlns:p14="http://schemas.microsoft.com/office/powerpoint/2010/main" val="304866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16</a:t>
            </a:fld>
            <a:endParaRPr lang="sv-SE"/>
          </a:p>
        </p:txBody>
      </p:sp>
    </p:spTree>
    <p:extLst>
      <p:ext uri="{BB962C8B-B14F-4D97-AF65-F5344CB8AC3E}">
        <p14:creationId xmlns:p14="http://schemas.microsoft.com/office/powerpoint/2010/main" val="4262934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647998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18</a:t>
            </a:fld>
            <a:endParaRPr lang="sv-SE"/>
          </a:p>
        </p:txBody>
      </p:sp>
    </p:spTree>
    <p:extLst>
      <p:ext uri="{BB962C8B-B14F-4D97-AF65-F5344CB8AC3E}">
        <p14:creationId xmlns:p14="http://schemas.microsoft.com/office/powerpoint/2010/main" val="121972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2</a:t>
            </a:fld>
            <a:endParaRPr lang="sv-SE"/>
          </a:p>
        </p:txBody>
      </p:sp>
    </p:spTree>
    <p:extLst>
      <p:ext uri="{BB962C8B-B14F-4D97-AF65-F5344CB8AC3E}">
        <p14:creationId xmlns:p14="http://schemas.microsoft.com/office/powerpoint/2010/main" val="223468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3</a:t>
            </a:fld>
            <a:endParaRPr lang="sv-SE"/>
          </a:p>
        </p:txBody>
      </p:sp>
    </p:spTree>
    <p:extLst>
      <p:ext uri="{BB962C8B-B14F-4D97-AF65-F5344CB8AC3E}">
        <p14:creationId xmlns:p14="http://schemas.microsoft.com/office/powerpoint/2010/main" val="3395182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4</a:t>
            </a:fld>
            <a:endParaRPr lang="sv-SE"/>
          </a:p>
        </p:txBody>
      </p:sp>
    </p:spTree>
    <p:extLst>
      <p:ext uri="{BB962C8B-B14F-4D97-AF65-F5344CB8AC3E}">
        <p14:creationId xmlns:p14="http://schemas.microsoft.com/office/powerpoint/2010/main" val="190018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5</a:t>
            </a:fld>
            <a:endParaRPr lang="sv-SE"/>
          </a:p>
        </p:txBody>
      </p:sp>
    </p:spTree>
    <p:extLst>
      <p:ext uri="{BB962C8B-B14F-4D97-AF65-F5344CB8AC3E}">
        <p14:creationId xmlns:p14="http://schemas.microsoft.com/office/powerpoint/2010/main" val="56216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r>
              <a:rPr lang="sv-SE" dirty="0"/>
              <a:t>Det är väldigt många parallella lagstiftningsprocesser just nu och de ska alla fram snabbt.</a:t>
            </a:r>
          </a:p>
          <a:p>
            <a:r>
              <a:rPr lang="sv-SE" dirty="0"/>
              <a:t>Därför kan det lätt kännas övermäktigt att ha koll på allt som gäller textil. Här kan vi på TEKO hjälpa till med översikt för att lättare navigera och uppdateringar om vad som händer och när det finns fönster för inspel i lagstiftningsprocesserna. </a:t>
            </a:r>
          </a:p>
          <a:p>
            <a:r>
              <a:rPr lang="sv-SE" dirty="0"/>
              <a:t>Vi har valt att lägga vår översikt som ett processflöde för att lättare kunna följa vilka områden som påverkas av de olika kommande lagstiftningarna. Jag tänker att vi går igenom flödet steg för steg idag med några korta förklaringar till varje lagstiftning.</a:t>
            </a:r>
          </a:p>
        </p:txBody>
      </p:sp>
      <p:sp>
        <p:nvSpPr>
          <p:cNvPr id="4" name="Platshållare för bildnummer 3"/>
          <p:cNvSpPr>
            <a:spLocks noGrp="1"/>
          </p:cNvSpPr>
          <p:nvPr>
            <p:ph type="sldNum" sz="quarter" idx="10"/>
          </p:nvPr>
        </p:nvSpPr>
        <p:spPr/>
        <p:txBody>
          <a:bodyPr/>
          <a:lstStyle/>
          <a:p>
            <a:fld id="{CF8E2BDB-61BA-485F-BDBC-B6456BDE6055}" type="slidenum">
              <a:rPr lang="sv-SE" smtClean="0"/>
              <a:t>6</a:t>
            </a:fld>
            <a:endParaRPr lang="sv-SE"/>
          </a:p>
        </p:txBody>
      </p:sp>
    </p:spTree>
    <p:extLst>
      <p:ext uri="{BB962C8B-B14F-4D97-AF65-F5344CB8AC3E}">
        <p14:creationId xmlns:p14="http://schemas.microsoft.com/office/powerpoint/2010/main" val="192099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7</a:t>
            </a:fld>
            <a:endParaRPr lang="sv-SE"/>
          </a:p>
        </p:txBody>
      </p:sp>
    </p:spTree>
    <p:extLst>
      <p:ext uri="{BB962C8B-B14F-4D97-AF65-F5344CB8AC3E}">
        <p14:creationId xmlns:p14="http://schemas.microsoft.com/office/powerpoint/2010/main" val="61752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8</a:t>
            </a:fld>
            <a:endParaRPr lang="sv-SE"/>
          </a:p>
        </p:txBody>
      </p:sp>
    </p:spTree>
    <p:extLst>
      <p:ext uri="{BB962C8B-B14F-4D97-AF65-F5344CB8AC3E}">
        <p14:creationId xmlns:p14="http://schemas.microsoft.com/office/powerpoint/2010/main" val="271024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86000" y="514350"/>
            <a:ext cx="4572000" cy="257175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CF8E2BDB-61BA-485F-BDBC-B6456BDE6055}" type="slidenum">
              <a:rPr lang="sv-SE" smtClean="0"/>
              <a:t>9</a:t>
            </a:fld>
            <a:endParaRPr lang="sv-SE"/>
          </a:p>
        </p:txBody>
      </p:sp>
    </p:spTree>
    <p:extLst>
      <p:ext uri="{BB962C8B-B14F-4D97-AF65-F5344CB8AC3E}">
        <p14:creationId xmlns:p14="http://schemas.microsoft.com/office/powerpoint/2010/main" val="346784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26E772-57A4-4B09-9C8B-29B034924F0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5D19B94-809A-4F1F-A4DC-CE916397E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33DD99C-78EB-4D51-9B69-DE835BD581FF}"/>
              </a:ext>
            </a:extLst>
          </p:cNvPr>
          <p:cNvSpPr>
            <a:spLocks noGrp="1"/>
          </p:cNvSpPr>
          <p:nvPr>
            <p:ph type="dt" sz="half" idx="10"/>
          </p:nvPr>
        </p:nvSpPr>
        <p:spPr/>
        <p:txBody>
          <a:bodyPr/>
          <a:lstStyle/>
          <a:p>
            <a:fld id="{03136188-67E8-45A8-814F-0FA30951355B}" type="datetimeFigureOut">
              <a:rPr lang="sv-SE" smtClean="0"/>
              <a:t>2022-03-25</a:t>
            </a:fld>
            <a:endParaRPr lang="sv-SE"/>
          </a:p>
        </p:txBody>
      </p:sp>
      <p:sp>
        <p:nvSpPr>
          <p:cNvPr id="5" name="Platshållare för sidfot 4">
            <a:extLst>
              <a:ext uri="{FF2B5EF4-FFF2-40B4-BE49-F238E27FC236}">
                <a16:creationId xmlns:a16="http://schemas.microsoft.com/office/drawing/2014/main" id="{CC630A4D-ECA4-408F-8A7F-F2D18FAC6BD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96E0C5-9EE0-45C9-8B92-1F29B2447D54}"/>
              </a:ext>
            </a:extLst>
          </p:cNvPr>
          <p:cNvSpPr>
            <a:spLocks noGrp="1"/>
          </p:cNvSpPr>
          <p:nvPr>
            <p:ph type="sldNum" sz="quarter" idx="12"/>
          </p:nvPr>
        </p:nvSpPr>
        <p:spPr/>
        <p:txBody>
          <a:bodyPr/>
          <a:lstStyle/>
          <a:p>
            <a:fld id="{C819C42A-FB2D-4857-8FDE-808DFD689537}" type="slidenum">
              <a:rPr lang="sv-SE" smtClean="0"/>
              <a:t>‹#›</a:t>
            </a:fld>
            <a:endParaRPr lang="sv-SE"/>
          </a:p>
        </p:txBody>
      </p:sp>
    </p:spTree>
    <p:extLst>
      <p:ext uri="{BB962C8B-B14F-4D97-AF65-F5344CB8AC3E}">
        <p14:creationId xmlns:p14="http://schemas.microsoft.com/office/powerpoint/2010/main" val="133537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5D7033-3E32-4835-93AA-E6C0D07446C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5AE84C6-C2EB-473D-94E1-28F6D23C7F8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CAC8221-988A-42DE-88B4-A9899A4B2F56}"/>
              </a:ext>
            </a:extLst>
          </p:cNvPr>
          <p:cNvSpPr>
            <a:spLocks noGrp="1"/>
          </p:cNvSpPr>
          <p:nvPr>
            <p:ph type="dt" sz="half" idx="10"/>
          </p:nvPr>
        </p:nvSpPr>
        <p:spPr/>
        <p:txBody>
          <a:bodyPr/>
          <a:lstStyle/>
          <a:p>
            <a:fld id="{03136188-67E8-45A8-814F-0FA30951355B}" type="datetimeFigureOut">
              <a:rPr lang="sv-SE" smtClean="0"/>
              <a:t>2022-03-25</a:t>
            </a:fld>
            <a:endParaRPr lang="sv-SE"/>
          </a:p>
        </p:txBody>
      </p:sp>
      <p:sp>
        <p:nvSpPr>
          <p:cNvPr id="5" name="Platshållare för sidfot 4">
            <a:extLst>
              <a:ext uri="{FF2B5EF4-FFF2-40B4-BE49-F238E27FC236}">
                <a16:creationId xmlns:a16="http://schemas.microsoft.com/office/drawing/2014/main" id="{AEBE09E0-9865-4E02-B530-88851DEC3F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D643CFF-C823-410E-B6A3-2FF1F83B31AD}"/>
              </a:ext>
            </a:extLst>
          </p:cNvPr>
          <p:cNvSpPr>
            <a:spLocks noGrp="1"/>
          </p:cNvSpPr>
          <p:nvPr>
            <p:ph type="sldNum" sz="quarter" idx="12"/>
          </p:nvPr>
        </p:nvSpPr>
        <p:spPr/>
        <p:txBody>
          <a:bodyPr/>
          <a:lstStyle/>
          <a:p>
            <a:fld id="{C819C42A-FB2D-4857-8FDE-808DFD689537}" type="slidenum">
              <a:rPr lang="sv-SE" smtClean="0"/>
              <a:t>‹#›</a:t>
            </a:fld>
            <a:endParaRPr lang="sv-SE"/>
          </a:p>
        </p:txBody>
      </p:sp>
    </p:spTree>
    <p:extLst>
      <p:ext uri="{BB962C8B-B14F-4D97-AF65-F5344CB8AC3E}">
        <p14:creationId xmlns:p14="http://schemas.microsoft.com/office/powerpoint/2010/main" val="348034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CA7E4EE-9E5F-4FB9-8DC8-38007296AA5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3E963A9-10D3-45D5-92DF-4E6438C3AB2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03ABC80-0988-450E-9AC1-074E16F4CAB2}"/>
              </a:ext>
            </a:extLst>
          </p:cNvPr>
          <p:cNvSpPr>
            <a:spLocks noGrp="1"/>
          </p:cNvSpPr>
          <p:nvPr>
            <p:ph type="dt" sz="half" idx="10"/>
          </p:nvPr>
        </p:nvSpPr>
        <p:spPr/>
        <p:txBody>
          <a:bodyPr/>
          <a:lstStyle/>
          <a:p>
            <a:fld id="{03136188-67E8-45A8-814F-0FA30951355B}" type="datetimeFigureOut">
              <a:rPr lang="sv-SE" smtClean="0"/>
              <a:t>2022-03-25</a:t>
            </a:fld>
            <a:endParaRPr lang="sv-SE"/>
          </a:p>
        </p:txBody>
      </p:sp>
      <p:sp>
        <p:nvSpPr>
          <p:cNvPr id="5" name="Platshållare för sidfot 4">
            <a:extLst>
              <a:ext uri="{FF2B5EF4-FFF2-40B4-BE49-F238E27FC236}">
                <a16:creationId xmlns:a16="http://schemas.microsoft.com/office/drawing/2014/main" id="{FF94DD4B-0086-4758-8433-01CECE128A2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F4BBBE5-7089-4FA2-A234-2B8425D95CB9}"/>
              </a:ext>
            </a:extLst>
          </p:cNvPr>
          <p:cNvSpPr>
            <a:spLocks noGrp="1"/>
          </p:cNvSpPr>
          <p:nvPr>
            <p:ph type="sldNum" sz="quarter" idx="12"/>
          </p:nvPr>
        </p:nvSpPr>
        <p:spPr/>
        <p:txBody>
          <a:bodyPr/>
          <a:lstStyle/>
          <a:p>
            <a:fld id="{C819C42A-FB2D-4857-8FDE-808DFD689537}" type="slidenum">
              <a:rPr lang="sv-SE" smtClean="0"/>
              <a:t>‹#›</a:t>
            </a:fld>
            <a:endParaRPr lang="sv-SE"/>
          </a:p>
        </p:txBody>
      </p:sp>
    </p:spTree>
    <p:extLst>
      <p:ext uri="{BB962C8B-B14F-4D97-AF65-F5344CB8AC3E}">
        <p14:creationId xmlns:p14="http://schemas.microsoft.com/office/powerpoint/2010/main" val="3956143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1D240F-4F3B-4173-AE71-B31828F6CB6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758786A-3CC6-4B7C-9B55-2B5ABDF0F72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629B79B-6B89-4232-BC17-DEB0B915A441}"/>
              </a:ext>
            </a:extLst>
          </p:cNvPr>
          <p:cNvSpPr>
            <a:spLocks noGrp="1"/>
          </p:cNvSpPr>
          <p:nvPr>
            <p:ph type="dt" sz="half" idx="10"/>
          </p:nvPr>
        </p:nvSpPr>
        <p:spPr/>
        <p:txBody>
          <a:bodyPr/>
          <a:lstStyle/>
          <a:p>
            <a:fld id="{03136188-67E8-45A8-814F-0FA30951355B}" type="datetimeFigureOut">
              <a:rPr lang="sv-SE" smtClean="0"/>
              <a:t>2022-03-25</a:t>
            </a:fld>
            <a:endParaRPr lang="sv-SE"/>
          </a:p>
        </p:txBody>
      </p:sp>
      <p:sp>
        <p:nvSpPr>
          <p:cNvPr id="5" name="Platshållare för sidfot 4">
            <a:extLst>
              <a:ext uri="{FF2B5EF4-FFF2-40B4-BE49-F238E27FC236}">
                <a16:creationId xmlns:a16="http://schemas.microsoft.com/office/drawing/2014/main" id="{411BAF4F-3976-40D4-A43B-4DD55592A66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FADB14-1E15-43E4-8110-D8E039C6920C}"/>
              </a:ext>
            </a:extLst>
          </p:cNvPr>
          <p:cNvSpPr>
            <a:spLocks noGrp="1"/>
          </p:cNvSpPr>
          <p:nvPr>
            <p:ph type="sldNum" sz="quarter" idx="12"/>
          </p:nvPr>
        </p:nvSpPr>
        <p:spPr/>
        <p:txBody>
          <a:bodyPr/>
          <a:lstStyle/>
          <a:p>
            <a:fld id="{C819C42A-FB2D-4857-8FDE-808DFD689537}" type="slidenum">
              <a:rPr lang="sv-SE" smtClean="0"/>
              <a:t>‹#›</a:t>
            </a:fld>
            <a:endParaRPr lang="sv-SE"/>
          </a:p>
        </p:txBody>
      </p:sp>
    </p:spTree>
    <p:extLst>
      <p:ext uri="{BB962C8B-B14F-4D97-AF65-F5344CB8AC3E}">
        <p14:creationId xmlns:p14="http://schemas.microsoft.com/office/powerpoint/2010/main" val="317756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AC50CF-ADE3-43D9-8A96-B0FB4D51B23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F3A19BB-2480-4517-B8DB-3EC0C4203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09386C3-C5ED-4A9A-98E9-B5F6AA6D9913}"/>
              </a:ext>
            </a:extLst>
          </p:cNvPr>
          <p:cNvSpPr>
            <a:spLocks noGrp="1"/>
          </p:cNvSpPr>
          <p:nvPr>
            <p:ph type="dt" sz="half" idx="10"/>
          </p:nvPr>
        </p:nvSpPr>
        <p:spPr/>
        <p:txBody>
          <a:bodyPr/>
          <a:lstStyle/>
          <a:p>
            <a:fld id="{03136188-67E8-45A8-814F-0FA30951355B}" type="datetimeFigureOut">
              <a:rPr lang="sv-SE" smtClean="0"/>
              <a:t>2022-03-25</a:t>
            </a:fld>
            <a:endParaRPr lang="sv-SE"/>
          </a:p>
        </p:txBody>
      </p:sp>
      <p:sp>
        <p:nvSpPr>
          <p:cNvPr id="5" name="Platshållare för sidfot 4">
            <a:extLst>
              <a:ext uri="{FF2B5EF4-FFF2-40B4-BE49-F238E27FC236}">
                <a16:creationId xmlns:a16="http://schemas.microsoft.com/office/drawing/2014/main" id="{FF4BE773-BBC6-4F63-8BCB-4AC1E33549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B5DCEC-84AB-4AFA-AE89-169167E25C42}"/>
              </a:ext>
            </a:extLst>
          </p:cNvPr>
          <p:cNvSpPr>
            <a:spLocks noGrp="1"/>
          </p:cNvSpPr>
          <p:nvPr>
            <p:ph type="sldNum" sz="quarter" idx="12"/>
          </p:nvPr>
        </p:nvSpPr>
        <p:spPr/>
        <p:txBody>
          <a:bodyPr/>
          <a:lstStyle/>
          <a:p>
            <a:fld id="{C819C42A-FB2D-4857-8FDE-808DFD689537}" type="slidenum">
              <a:rPr lang="sv-SE" smtClean="0"/>
              <a:t>‹#›</a:t>
            </a:fld>
            <a:endParaRPr lang="sv-SE"/>
          </a:p>
        </p:txBody>
      </p:sp>
    </p:spTree>
    <p:extLst>
      <p:ext uri="{BB962C8B-B14F-4D97-AF65-F5344CB8AC3E}">
        <p14:creationId xmlns:p14="http://schemas.microsoft.com/office/powerpoint/2010/main" val="310408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654895-F0DF-4AD2-9E3A-BCFDF15228F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DF0EF8B-92BA-4C8C-B6F9-95C799C41C5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B47F7F2-B099-43B6-9544-EF4E48D4464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A40D9EC-B6D9-4D19-B56A-015C01B564A3}"/>
              </a:ext>
            </a:extLst>
          </p:cNvPr>
          <p:cNvSpPr>
            <a:spLocks noGrp="1"/>
          </p:cNvSpPr>
          <p:nvPr>
            <p:ph type="dt" sz="half" idx="10"/>
          </p:nvPr>
        </p:nvSpPr>
        <p:spPr/>
        <p:txBody>
          <a:bodyPr/>
          <a:lstStyle/>
          <a:p>
            <a:fld id="{03136188-67E8-45A8-814F-0FA30951355B}" type="datetimeFigureOut">
              <a:rPr lang="sv-SE" smtClean="0"/>
              <a:t>2022-03-25</a:t>
            </a:fld>
            <a:endParaRPr lang="sv-SE"/>
          </a:p>
        </p:txBody>
      </p:sp>
      <p:sp>
        <p:nvSpPr>
          <p:cNvPr id="6" name="Platshållare för sidfot 5">
            <a:extLst>
              <a:ext uri="{FF2B5EF4-FFF2-40B4-BE49-F238E27FC236}">
                <a16:creationId xmlns:a16="http://schemas.microsoft.com/office/drawing/2014/main" id="{180CCCC5-CC86-41B0-BEB1-150D9F587F8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6BFA53A-1E47-4B52-824A-CE9963E97A66}"/>
              </a:ext>
            </a:extLst>
          </p:cNvPr>
          <p:cNvSpPr>
            <a:spLocks noGrp="1"/>
          </p:cNvSpPr>
          <p:nvPr>
            <p:ph type="sldNum" sz="quarter" idx="12"/>
          </p:nvPr>
        </p:nvSpPr>
        <p:spPr/>
        <p:txBody>
          <a:bodyPr/>
          <a:lstStyle/>
          <a:p>
            <a:fld id="{C819C42A-FB2D-4857-8FDE-808DFD689537}" type="slidenum">
              <a:rPr lang="sv-SE" smtClean="0"/>
              <a:t>‹#›</a:t>
            </a:fld>
            <a:endParaRPr lang="sv-SE"/>
          </a:p>
        </p:txBody>
      </p:sp>
    </p:spTree>
    <p:extLst>
      <p:ext uri="{BB962C8B-B14F-4D97-AF65-F5344CB8AC3E}">
        <p14:creationId xmlns:p14="http://schemas.microsoft.com/office/powerpoint/2010/main" val="70950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7A6CA5-1F7F-4356-8663-DF471F4535F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4ADD4BE-100C-494A-B9D1-210074C64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6F2C3E2-009E-483C-A774-A585CC16EEC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4E7C506-5BE7-46A3-80EC-4FDEB9536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B420C8C-5690-42CC-9A37-22480BF280B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71DAADF-8A41-4087-8E56-414CCD91D655}"/>
              </a:ext>
            </a:extLst>
          </p:cNvPr>
          <p:cNvSpPr>
            <a:spLocks noGrp="1"/>
          </p:cNvSpPr>
          <p:nvPr>
            <p:ph type="dt" sz="half" idx="10"/>
          </p:nvPr>
        </p:nvSpPr>
        <p:spPr/>
        <p:txBody>
          <a:bodyPr/>
          <a:lstStyle/>
          <a:p>
            <a:fld id="{03136188-67E8-45A8-814F-0FA30951355B}" type="datetimeFigureOut">
              <a:rPr lang="sv-SE" smtClean="0"/>
              <a:t>2022-03-25</a:t>
            </a:fld>
            <a:endParaRPr lang="sv-SE"/>
          </a:p>
        </p:txBody>
      </p:sp>
      <p:sp>
        <p:nvSpPr>
          <p:cNvPr id="8" name="Platshållare för sidfot 7">
            <a:extLst>
              <a:ext uri="{FF2B5EF4-FFF2-40B4-BE49-F238E27FC236}">
                <a16:creationId xmlns:a16="http://schemas.microsoft.com/office/drawing/2014/main" id="{9FA28633-9F7F-4D22-BE9B-E94C21D17C7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A6D4355-C1FA-4643-8182-62581E7F42BD}"/>
              </a:ext>
            </a:extLst>
          </p:cNvPr>
          <p:cNvSpPr>
            <a:spLocks noGrp="1"/>
          </p:cNvSpPr>
          <p:nvPr>
            <p:ph type="sldNum" sz="quarter" idx="12"/>
          </p:nvPr>
        </p:nvSpPr>
        <p:spPr/>
        <p:txBody>
          <a:bodyPr/>
          <a:lstStyle/>
          <a:p>
            <a:fld id="{C819C42A-FB2D-4857-8FDE-808DFD689537}" type="slidenum">
              <a:rPr lang="sv-SE" smtClean="0"/>
              <a:t>‹#›</a:t>
            </a:fld>
            <a:endParaRPr lang="sv-SE"/>
          </a:p>
        </p:txBody>
      </p:sp>
    </p:spTree>
    <p:extLst>
      <p:ext uri="{BB962C8B-B14F-4D97-AF65-F5344CB8AC3E}">
        <p14:creationId xmlns:p14="http://schemas.microsoft.com/office/powerpoint/2010/main" val="52289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6D9955-9A23-4173-91B8-0DEFA2AC212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F26D86F-C561-4B2F-B7CD-5A67ECC1FD27}"/>
              </a:ext>
            </a:extLst>
          </p:cNvPr>
          <p:cNvSpPr>
            <a:spLocks noGrp="1"/>
          </p:cNvSpPr>
          <p:nvPr>
            <p:ph type="dt" sz="half" idx="10"/>
          </p:nvPr>
        </p:nvSpPr>
        <p:spPr/>
        <p:txBody>
          <a:bodyPr/>
          <a:lstStyle/>
          <a:p>
            <a:fld id="{03136188-67E8-45A8-814F-0FA30951355B}" type="datetimeFigureOut">
              <a:rPr lang="sv-SE" smtClean="0"/>
              <a:t>2022-03-25</a:t>
            </a:fld>
            <a:endParaRPr lang="sv-SE"/>
          </a:p>
        </p:txBody>
      </p:sp>
      <p:sp>
        <p:nvSpPr>
          <p:cNvPr id="4" name="Platshållare för sidfot 3">
            <a:extLst>
              <a:ext uri="{FF2B5EF4-FFF2-40B4-BE49-F238E27FC236}">
                <a16:creationId xmlns:a16="http://schemas.microsoft.com/office/drawing/2014/main" id="{EC6B936C-8B1B-4CA0-83D4-20AEE80D038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D475A18-7265-4330-BBD1-9C284B333974}"/>
              </a:ext>
            </a:extLst>
          </p:cNvPr>
          <p:cNvSpPr>
            <a:spLocks noGrp="1"/>
          </p:cNvSpPr>
          <p:nvPr>
            <p:ph type="sldNum" sz="quarter" idx="12"/>
          </p:nvPr>
        </p:nvSpPr>
        <p:spPr/>
        <p:txBody>
          <a:bodyPr/>
          <a:lstStyle/>
          <a:p>
            <a:fld id="{C819C42A-FB2D-4857-8FDE-808DFD689537}" type="slidenum">
              <a:rPr lang="sv-SE" smtClean="0"/>
              <a:t>‹#›</a:t>
            </a:fld>
            <a:endParaRPr lang="sv-SE"/>
          </a:p>
        </p:txBody>
      </p:sp>
    </p:spTree>
    <p:extLst>
      <p:ext uri="{BB962C8B-B14F-4D97-AF65-F5344CB8AC3E}">
        <p14:creationId xmlns:p14="http://schemas.microsoft.com/office/powerpoint/2010/main" val="350379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D097E87-1D72-4CF6-BBA2-9AD4D6F52951}"/>
              </a:ext>
            </a:extLst>
          </p:cNvPr>
          <p:cNvSpPr>
            <a:spLocks noGrp="1"/>
          </p:cNvSpPr>
          <p:nvPr>
            <p:ph type="dt" sz="half" idx="10"/>
          </p:nvPr>
        </p:nvSpPr>
        <p:spPr/>
        <p:txBody>
          <a:bodyPr/>
          <a:lstStyle/>
          <a:p>
            <a:fld id="{03136188-67E8-45A8-814F-0FA30951355B}" type="datetimeFigureOut">
              <a:rPr lang="sv-SE" smtClean="0"/>
              <a:t>2022-03-25</a:t>
            </a:fld>
            <a:endParaRPr lang="sv-SE"/>
          </a:p>
        </p:txBody>
      </p:sp>
      <p:sp>
        <p:nvSpPr>
          <p:cNvPr id="3" name="Platshållare för sidfot 2">
            <a:extLst>
              <a:ext uri="{FF2B5EF4-FFF2-40B4-BE49-F238E27FC236}">
                <a16:creationId xmlns:a16="http://schemas.microsoft.com/office/drawing/2014/main" id="{607F5D2D-820B-4A00-8B6A-52A3F43CF3D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FB86AC5-02A2-42CB-A929-B3403CA4FF25}"/>
              </a:ext>
            </a:extLst>
          </p:cNvPr>
          <p:cNvSpPr>
            <a:spLocks noGrp="1"/>
          </p:cNvSpPr>
          <p:nvPr>
            <p:ph type="sldNum" sz="quarter" idx="12"/>
          </p:nvPr>
        </p:nvSpPr>
        <p:spPr/>
        <p:txBody>
          <a:bodyPr/>
          <a:lstStyle/>
          <a:p>
            <a:fld id="{C819C42A-FB2D-4857-8FDE-808DFD689537}" type="slidenum">
              <a:rPr lang="sv-SE" smtClean="0"/>
              <a:t>‹#›</a:t>
            </a:fld>
            <a:endParaRPr lang="sv-SE"/>
          </a:p>
        </p:txBody>
      </p:sp>
    </p:spTree>
    <p:extLst>
      <p:ext uri="{BB962C8B-B14F-4D97-AF65-F5344CB8AC3E}">
        <p14:creationId xmlns:p14="http://schemas.microsoft.com/office/powerpoint/2010/main" val="58724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324085-6A05-4700-AB25-8C725990E60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A779072-8F98-41B4-A767-5B57F3C0DE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BC917E2-0EAF-43A9-9DEF-2F8EE3B5C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4B6FAC8-724C-4F1E-B8A0-ED9C62DE0F34}"/>
              </a:ext>
            </a:extLst>
          </p:cNvPr>
          <p:cNvSpPr>
            <a:spLocks noGrp="1"/>
          </p:cNvSpPr>
          <p:nvPr>
            <p:ph type="dt" sz="half" idx="10"/>
          </p:nvPr>
        </p:nvSpPr>
        <p:spPr/>
        <p:txBody>
          <a:bodyPr/>
          <a:lstStyle/>
          <a:p>
            <a:fld id="{03136188-67E8-45A8-814F-0FA30951355B}" type="datetimeFigureOut">
              <a:rPr lang="sv-SE" smtClean="0"/>
              <a:t>2022-03-25</a:t>
            </a:fld>
            <a:endParaRPr lang="sv-SE"/>
          </a:p>
        </p:txBody>
      </p:sp>
      <p:sp>
        <p:nvSpPr>
          <p:cNvPr id="6" name="Platshållare för sidfot 5">
            <a:extLst>
              <a:ext uri="{FF2B5EF4-FFF2-40B4-BE49-F238E27FC236}">
                <a16:creationId xmlns:a16="http://schemas.microsoft.com/office/drawing/2014/main" id="{5CEB1D2B-3A91-4A4F-AAAD-EFD53C9B730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ED5E067-5675-4B48-B4C2-9D8F8B93BEF1}"/>
              </a:ext>
            </a:extLst>
          </p:cNvPr>
          <p:cNvSpPr>
            <a:spLocks noGrp="1"/>
          </p:cNvSpPr>
          <p:nvPr>
            <p:ph type="sldNum" sz="quarter" idx="12"/>
          </p:nvPr>
        </p:nvSpPr>
        <p:spPr/>
        <p:txBody>
          <a:bodyPr/>
          <a:lstStyle/>
          <a:p>
            <a:fld id="{C819C42A-FB2D-4857-8FDE-808DFD689537}" type="slidenum">
              <a:rPr lang="sv-SE" smtClean="0"/>
              <a:t>‹#›</a:t>
            </a:fld>
            <a:endParaRPr lang="sv-SE"/>
          </a:p>
        </p:txBody>
      </p:sp>
    </p:spTree>
    <p:extLst>
      <p:ext uri="{BB962C8B-B14F-4D97-AF65-F5344CB8AC3E}">
        <p14:creationId xmlns:p14="http://schemas.microsoft.com/office/powerpoint/2010/main" val="308629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D49C5-547E-4F07-869D-E7DAEF763C2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01E8B5F-895C-4090-9985-2C869FEDE3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25D9FEA-E766-4783-97F2-72A73AD53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085E609-E55F-45B1-80EB-62A97D7C6D3C}"/>
              </a:ext>
            </a:extLst>
          </p:cNvPr>
          <p:cNvSpPr>
            <a:spLocks noGrp="1"/>
          </p:cNvSpPr>
          <p:nvPr>
            <p:ph type="dt" sz="half" idx="10"/>
          </p:nvPr>
        </p:nvSpPr>
        <p:spPr/>
        <p:txBody>
          <a:bodyPr/>
          <a:lstStyle/>
          <a:p>
            <a:fld id="{03136188-67E8-45A8-814F-0FA30951355B}" type="datetimeFigureOut">
              <a:rPr lang="sv-SE" smtClean="0"/>
              <a:t>2022-03-25</a:t>
            </a:fld>
            <a:endParaRPr lang="sv-SE"/>
          </a:p>
        </p:txBody>
      </p:sp>
      <p:sp>
        <p:nvSpPr>
          <p:cNvPr id="6" name="Platshållare för sidfot 5">
            <a:extLst>
              <a:ext uri="{FF2B5EF4-FFF2-40B4-BE49-F238E27FC236}">
                <a16:creationId xmlns:a16="http://schemas.microsoft.com/office/drawing/2014/main" id="{07843493-E677-4EFE-8D6E-73F7F58D985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A81EC63-1362-4CA6-BFF0-59FF80CAF27C}"/>
              </a:ext>
            </a:extLst>
          </p:cNvPr>
          <p:cNvSpPr>
            <a:spLocks noGrp="1"/>
          </p:cNvSpPr>
          <p:nvPr>
            <p:ph type="sldNum" sz="quarter" idx="12"/>
          </p:nvPr>
        </p:nvSpPr>
        <p:spPr/>
        <p:txBody>
          <a:bodyPr/>
          <a:lstStyle/>
          <a:p>
            <a:fld id="{C819C42A-FB2D-4857-8FDE-808DFD689537}" type="slidenum">
              <a:rPr lang="sv-SE" smtClean="0"/>
              <a:t>‹#›</a:t>
            </a:fld>
            <a:endParaRPr lang="sv-SE"/>
          </a:p>
        </p:txBody>
      </p:sp>
    </p:spTree>
    <p:extLst>
      <p:ext uri="{BB962C8B-B14F-4D97-AF65-F5344CB8AC3E}">
        <p14:creationId xmlns:p14="http://schemas.microsoft.com/office/powerpoint/2010/main" val="175291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2D69882-41DA-4559-AF91-E5B979516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F9BDC81-9002-44AB-9AA9-908B64527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DFFD883-40E3-4716-9C06-48EA8E8CC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36188-67E8-45A8-814F-0FA30951355B}" type="datetimeFigureOut">
              <a:rPr lang="sv-SE" smtClean="0"/>
              <a:t>2022-03-25</a:t>
            </a:fld>
            <a:endParaRPr lang="sv-SE"/>
          </a:p>
        </p:txBody>
      </p:sp>
      <p:sp>
        <p:nvSpPr>
          <p:cNvPr id="5" name="Platshållare för sidfot 4">
            <a:extLst>
              <a:ext uri="{FF2B5EF4-FFF2-40B4-BE49-F238E27FC236}">
                <a16:creationId xmlns:a16="http://schemas.microsoft.com/office/drawing/2014/main" id="{CCFE8B11-9C6D-4895-97D5-254566B7A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E3016C1-DC9D-4D77-8F86-BB65EC3449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9C42A-FB2D-4857-8FDE-808DFD689537}" type="slidenum">
              <a:rPr lang="sv-SE" smtClean="0"/>
              <a:t>‹#›</a:t>
            </a:fld>
            <a:endParaRPr lang="sv-SE"/>
          </a:p>
        </p:txBody>
      </p:sp>
    </p:spTree>
    <p:extLst>
      <p:ext uri="{BB962C8B-B14F-4D97-AF65-F5344CB8AC3E}">
        <p14:creationId xmlns:p14="http://schemas.microsoft.com/office/powerpoint/2010/main" val="3790949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vgregion.se/textilspets"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ui.ungpd.com/Events/7d2dbdbc-dff2-4235-a50c-f1e2074d0ad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ec.europa.eu/info/publications/proposal-directive-corporate-sustainable-due-diligence-and-annex_en"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tråd&#10;&#10;Automatiskt genererad beskrivning">
            <a:extLst>
              <a:ext uri="{FF2B5EF4-FFF2-40B4-BE49-F238E27FC236}">
                <a16:creationId xmlns:a16="http://schemas.microsoft.com/office/drawing/2014/main" id="{0E0ED8A2-4642-44E3-88A1-5EE9705142DB}"/>
              </a:ext>
            </a:extLst>
          </p:cNvPr>
          <p:cNvPicPr>
            <a:picLocks noChangeAspect="1"/>
          </p:cNvPicPr>
          <p:nvPr/>
        </p:nvPicPr>
        <p:blipFill rotWithShape="1">
          <a:blip r:embed="rId3">
            <a:extLst>
              <a:ext uri="{28A0092B-C50C-407E-A947-70E740481C1C}">
                <a14:useLocalDpi xmlns:a14="http://schemas.microsoft.com/office/drawing/2010/main" val="0"/>
              </a:ext>
            </a:extLst>
          </a:blip>
          <a:srcRect b="19451"/>
          <a:stretch/>
        </p:blipFill>
        <p:spPr>
          <a:xfrm>
            <a:off x="-2944142" y="0"/>
            <a:ext cx="15136142" cy="6858000"/>
          </a:xfrm>
          <a:prstGeom prst="rect">
            <a:avLst/>
          </a:prstGeom>
        </p:spPr>
      </p:pic>
      <p:sp>
        <p:nvSpPr>
          <p:cNvPr id="7" name="textruta 6">
            <a:extLst>
              <a:ext uri="{FF2B5EF4-FFF2-40B4-BE49-F238E27FC236}">
                <a16:creationId xmlns:a16="http://schemas.microsoft.com/office/drawing/2014/main" id="{85887937-20C1-4270-AF2E-126C005ABFD4}"/>
              </a:ext>
            </a:extLst>
          </p:cNvPr>
          <p:cNvSpPr txBox="1"/>
          <p:nvPr/>
        </p:nvSpPr>
        <p:spPr>
          <a:xfrm>
            <a:off x="-618787" y="1859340"/>
            <a:ext cx="6714787" cy="1569660"/>
          </a:xfrm>
          <a:prstGeom prst="rect">
            <a:avLst/>
          </a:prstGeom>
          <a:noFill/>
        </p:spPr>
        <p:txBody>
          <a:bodyPr wrap="none" rtlCol="0">
            <a:spAutoFit/>
          </a:bodyPr>
          <a:lstStyle/>
          <a:p>
            <a:r>
              <a:rPr lang="sv-SE" sz="4800" dirty="0">
                <a:solidFill>
                  <a:schemeClr val="bg1"/>
                </a:solidFill>
              </a:rPr>
              <a:t>TEKO Miljögruppens möte</a:t>
            </a:r>
          </a:p>
          <a:p>
            <a:r>
              <a:rPr lang="sv-SE" sz="4800" dirty="0">
                <a:solidFill>
                  <a:schemeClr val="bg1"/>
                </a:solidFill>
              </a:rPr>
              <a:t>2022-03-22</a:t>
            </a:r>
          </a:p>
        </p:txBody>
      </p:sp>
    </p:spTree>
    <p:extLst>
      <p:ext uri="{BB962C8B-B14F-4D97-AF65-F5344CB8AC3E}">
        <p14:creationId xmlns:p14="http://schemas.microsoft.com/office/powerpoint/2010/main" val="336227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2E312A3-7BE9-4F2B-BD3B-6691E1AEF2E1}"/>
              </a:ext>
            </a:extLst>
          </p:cNvPr>
          <p:cNvSpPr txBox="1"/>
          <p:nvPr/>
        </p:nvSpPr>
        <p:spPr>
          <a:xfrm>
            <a:off x="381556" y="737025"/>
            <a:ext cx="6503561" cy="5509200"/>
          </a:xfrm>
          <a:prstGeom prst="rect">
            <a:avLst/>
          </a:prstGeom>
          <a:noFill/>
        </p:spPr>
        <p:txBody>
          <a:bodyPr wrap="square" rtlCol="0">
            <a:spAutoFit/>
          </a:bodyPr>
          <a:lstStyle/>
          <a:p>
            <a:pPr algn="l"/>
            <a:r>
              <a:rPr lang="sv-SE" sz="2200" b="0" i="0" u="sng" dirty="0">
                <a:effectLst/>
              </a:rPr>
              <a:t>Agenda</a:t>
            </a:r>
          </a:p>
          <a:p>
            <a:pPr algn="l"/>
            <a:r>
              <a:rPr lang="sv-SE" sz="2200" b="0" i="0" dirty="0">
                <a:effectLst/>
              </a:rPr>
              <a:t> </a:t>
            </a:r>
          </a:p>
          <a:p>
            <a:pPr marL="342900" lvl="0" indent="-342900">
              <a:buFont typeface="Arial" panose="020B0604020202020204" pitchFamily="34" charset="0"/>
              <a:buChar char="•"/>
            </a:pPr>
            <a:r>
              <a:rPr lang="sv-SE" sz="2200" dirty="0">
                <a:effectLst/>
                <a:ea typeface="Times New Roman" panose="02020603050405020304" pitchFamily="18" charset="0"/>
              </a:rPr>
              <a:t>Kort om det nyligen släppta </a:t>
            </a:r>
            <a:r>
              <a:rPr lang="sv-SE" sz="2200" dirty="0" err="1">
                <a:effectLst/>
                <a:ea typeface="Times New Roman" panose="02020603050405020304" pitchFamily="18" charset="0"/>
              </a:rPr>
              <a:t>Due</a:t>
            </a:r>
            <a:r>
              <a:rPr lang="sv-SE" sz="2200" dirty="0">
                <a:effectLst/>
                <a:ea typeface="Times New Roman" panose="02020603050405020304" pitchFamily="18" charset="0"/>
              </a:rPr>
              <a:t> </a:t>
            </a:r>
            <a:r>
              <a:rPr lang="sv-SE" sz="2200" dirty="0" err="1">
                <a:effectLst/>
                <a:ea typeface="Times New Roman" panose="02020603050405020304" pitchFamily="18" charset="0"/>
              </a:rPr>
              <a:t>Diligence</a:t>
            </a:r>
            <a:r>
              <a:rPr lang="sv-SE" sz="2200" dirty="0">
                <a:effectLst/>
                <a:ea typeface="Times New Roman" panose="02020603050405020304" pitchFamily="18" charset="0"/>
              </a:rPr>
              <a:t> direktivet</a:t>
            </a:r>
          </a:p>
          <a:p>
            <a:pPr marL="342900" lvl="0" indent="-342900">
              <a:buFont typeface="Symbol" panose="05050102010706020507" pitchFamily="18" charset="2"/>
              <a:buChar char=""/>
            </a:pPr>
            <a:endParaRPr lang="sv-SE" sz="2200" dirty="0">
              <a:ea typeface="Times New Roman" panose="02020603050405020304" pitchFamily="18" charset="0"/>
            </a:endParaRPr>
          </a:p>
          <a:p>
            <a:pPr marL="342900" lvl="0" indent="-342900">
              <a:buFont typeface="Arial" panose="020B0604020202020204" pitchFamily="34" charset="0"/>
              <a:buChar char="•"/>
            </a:pPr>
            <a:r>
              <a:rPr lang="sv-SE" sz="2200" dirty="0">
                <a:effectLst/>
                <a:ea typeface="Times New Roman" panose="02020603050405020304" pitchFamily="18" charset="0"/>
              </a:rPr>
              <a:t>Henrik Lindholm, ETI Sverige – </a:t>
            </a:r>
            <a:r>
              <a:rPr lang="sv-SE" sz="2200" dirty="0" err="1">
                <a:ea typeface="Times New Roman" panose="02020603050405020304" pitchFamily="18" charset="0"/>
              </a:rPr>
              <a:t>D</a:t>
            </a:r>
            <a:r>
              <a:rPr lang="sv-SE" sz="2200" dirty="0" err="1">
                <a:effectLst/>
                <a:ea typeface="Times New Roman" panose="02020603050405020304" pitchFamily="18" charset="0"/>
              </a:rPr>
              <a:t>ue</a:t>
            </a:r>
            <a:r>
              <a:rPr lang="sv-SE" sz="2200" dirty="0">
                <a:effectLst/>
                <a:ea typeface="Times New Roman" panose="02020603050405020304" pitchFamily="18" charset="0"/>
              </a:rPr>
              <a:t> </a:t>
            </a:r>
            <a:r>
              <a:rPr lang="sv-SE" sz="2200" dirty="0" err="1">
                <a:ea typeface="Times New Roman" panose="02020603050405020304" pitchFamily="18" charset="0"/>
              </a:rPr>
              <a:t>D</a:t>
            </a:r>
            <a:r>
              <a:rPr lang="sv-SE" sz="2200" dirty="0" err="1">
                <a:effectLst/>
                <a:ea typeface="Times New Roman" panose="02020603050405020304" pitchFamily="18" charset="0"/>
              </a:rPr>
              <a:t>iligence</a:t>
            </a:r>
            <a:r>
              <a:rPr lang="sv-SE" sz="2200" dirty="0">
                <a:effectLst/>
                <a:ea typeface="Times New Roman" panose="02020603050405020304" pitchFamily="18" charset="0"/>
              </a:rPr>
              <a:t> i praktiken</a:t>
            </a:r>
          </a:p>
          <a:p>
            <a:pPr marL="342900" lvl="0" indent="-342900">
              <a:buFont typeface="Symbol" panose="05050102010706020507" pitchFamily="18" charset="2"/>
              <a:buChar char=""/>
            </a:pPr>
            <a:endParaRPr lang="sv-SE" sz="2200" dirty="0">
              <a:effectLst/>
              <a:ea typeface="Calibri" panose="020F0502020204030204" pitchFamily="34" charset="0"/>
            </a:endParaRPr>
          </a:p>
          <a:p>
            <a:pPr marL="342900" indent="-342900" algn="l">
              <a:buFont typeface="Arial" panose="020B0604020202020204" pitchFamily="34" charset="0"/>
              <a:buChar char="•"/>
            </a:pPr>
            <a:r>
              <a:rPr lang="sv-SE" sz="2200" dirty="0"/>
              <a:t>Producentansvaret för textil (EPR </a:t>
            </a:r>
            <a:r>
              <a:rPr lang="sv-SE" sz="2200" dirty="0" err="1"/>
              <a:t>Textile</a:t>
            </a:r>
            <a:r>
              <a:rPr lang="sv-SE" sz="2200" dirty="0"/>
              <a:t>), uppdatering</a:t>
            </a:r>
          </a:p>
          <a:p>
            <a:pPr marL="342900" indent="-342900" algn="l">
              <a:buFont typeface="Arial" panose="020B0604020202020204" pitchFamily="34" charset="0"/>
              <a:buChar char="•"/>
            </a:pPr>
            <a:endParaRPr lang="sv-SE" sz="2200" b="0" i="0" dirty="0">
              <a:effectLst/>
            </a:endParaRPr>
          </a:p>
          <a:p>
            <a:pPr marL="342900" indent="-342900">
              <a:buFont typeface="Arial" panose="020B0604020202020204" pitchFamily="34" charset="0"/>
              <a:buChar char="•"/>
            </a:pPr>
            <a:r>
              <a:rPr lang="sv-SE" sz="2200" dirty="0">
                <a:solidFill>
                  <a:srgbClr val="00B0F0"/>
                </a:solidFill>
              </a:rPr>
              <a:t>Hållbarhetslagstiftning, generell statusuppdatering</a:t>
            </a:r>
            <a:endParaRPr lang="sv-SE" sz="2200" b="0" i="0" dirty="0">
              <a:solidFill>
                <a:srgbClr val="00B0F0"/>
              </a:solidFill>
              <a:effectLst/>
            </a:endParaRPr>
          </a:p>
          <a:p>
            <a:pPr marL="342900" indent="-342900" algn="l">
              <a:buFont typeface="Arial" panose="020B0604020202020204" pitchFamily="34" charset="0"/>
              <a:buChar char="•"/>
            </a:pPr>
            <a:endParaRPr lang="sv-SE" sz="2200" b="0" i="0" dirty="0">
              <a:effectLst/>
            </a:endParaRPr>
          </a:p>
          <a:p>
            <a:pPr marL="342900" indent="-342900" algn="l">
              <a:buFont typeface="Arial" panose="020B0604020202020204" pitchFamily="34" charset="0"/>
              <a:buChar char="•"/>
            </a:pPr>
            <a:r>
              <a:rPr lang="sv-SE" sz="2200" b="0" i="0" dirty="0">
                <a:effectLst/>
              </a:rPr>
              <a:t>Tips på event, webinar, utlysningar m.m.</a:t>
            </a:r>
          </a:p>
          <a:p>
            <a:pPr algn="l"/>
            <a:endParaRPr lang="sv-SE" sz="2200" b="0" i="0" dirty="0">
              <a:effectLst/>
            </a:endParaRPr>
          </a:p>
          <a:p>
            <a:pPr marL="342900" indent="-342900" algn="l">
              <a:buFont typeface="Arial" panose="020B0604020202020204" pitchFamily="34" charset="0"/>
              <a:buChar char="•"/>
            </a:pPr>
            <a:r>
              <a:rPr lang="sv-SE" sz="2200" b="0" i="0" dirty="0">
                <a:effectLst/>
              </a:rPr>
              <a:t>Frågor och övrigt</a:t>
            </a:r>
          </a:p>
          <a:p>
            <a:pPr algn="l"/>
            <a:r>
              <a:rPr lang="sv-SE" sz="2200" b="0" i="0" dirty="0">
                <a:effectLst/>
              </a:rPr>
              <a:t> </a:t>
            </a:r>
            <a:endParaRPr lang="sv-SE" sz="2200" b="1" dirty="0"/>
          </a:p>
        </p:txBody>
      </p:sp>
      <p:pic>
        <p:nvPicPr>
          <p:cNvPr id="4" name="Bildobjekt 3">
            <a:extLst>
              <a:ext uri="{FF2B5EF4-FFF2-40B4-BE49-F238E27FC236}">
                <a16:creationId xmlns:a16="http://schemas.microsoft.com/office/drawing/2014/main" id="{3BB821A8-D0B9-4465-971A-0F3E2B3115E6}"/>
              </a:ext>
            </a:extLst>
          </p:cNvPr>
          <p:cNvPicPr>
            <a:picLocks noChangeAspect="1"/>
          </p:cNvPicPr>
          <p:nvPr/>
        </p:nvPicPr>
        <p:blipFill>
          <a:blip r:embed="rId3"/>
          <a:stretch>
            <a:fillRect/>
          </a:stretch>
        </p:blipFill>
        <p:spPr>
          <a:xfrm>
            <a:off x="9491331" y="6307974"/>
            <a:ext cx="1895993" cy="349814"/>
          </a:xfrm>
          <a:prstGeom prst="rect">
            <a:avLst/>
          </a:prstGeom>
        </p:spPr>
      </p:pic>
      <p:pic>
        <p:nvPicPr>
          <p:cNvPr id="9" name="Bildobjekt 8">
            <a:extLst>
              <a:ext uri="{FF2B5EF4-FFF2-40B4-BE49-F238E27FC236}">
                <a16:creationId xmlns:a16="http://schemas.microsoft.com/office/drawing/2014/main" id="{478101FD-F6EB-4999-90DC-33C092B60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6760" y="1127723"/>
            <a:ext cx="4190564" cy="4429534"/>
          </a:xfrm>
          <a:prstGeom prst="rect">
            <a:avLst/>
          </a:prstGeom>
        </p:spPr>
      </p:pic>
    </p:spTree>
    <p:extLst>
      <p:ext uri="{BB962C8B-B14F-4D97-AF65-F5344CB8AC3E}">
        <p14:creationId xmlns:p14="http://schemas.microsoft.com/office/powerpoint/2010/main" val="292897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2E312A3-7BE9-4F2B-BD3B-6691E1AEF2E1}"/>
              </a:ext>
            </a:extLst>
          </p:cNvPr>
          <p:cNvSpPr txBox="1"/>
          <p:nvPr/>
        </p:nvSpPr>
        <p:spPr>
          <a:xfrm>
            <a:off x="551295" y="441281"/>
            <a:ext cx="11330006" cy="6555641"/>
          </a:xfrm>
          <a:prstGeom prst="rect">
            <a:avLst/>
          </a:prstGeom>
          <a:noFill/>
        </p:spPr>
        <p:txBody>
          <a:bodyPr wrap="square" rtlCol="0">
            <a:spAutoFit/>
          </a:bodyPr>
          <a:lstStyle/>
          <a:p>
            <a:pPr marL="342900" indent="-342900">
              <a:buFont typeface="Arial" panose="020B0604020202020204" pitchFamily="34" charset="0"/>
              <a:buChar char="•"/>
            </a:pPr>
            <a:r>
              <a:rPr lang="sv-SE" sz="2000" b="0" i="0" u="sng" dirty="0">
                <a:solidFill>
                  <a:srgbClr val="616161"/>
                </a:solidFill>
                <a:effectLst/>
              </a:rPr>
              <a:t>SPI (</a:t>
            </a:r>
            <a:r>
              <a:rPr lang="sv-SE" sz="2000" b="0" i="0" u="sng" dirty="0" err="1">
                <a:solidFill>
                  <a:srgbClr val="616161"/>
                </a:solidFill>
                <a:effectLst/>
              </a:rPr>
              <a:t>Sustainable</a:t>
            </a:r>
            <a:r>
              <a:rPr lang="sv-SE" sz="2000" b="0" i="0" u="sng" dirty="0">
                <a:solidFill>
                  <a:srgbClr val="616161"/>
                </a:solidFill>
                <a:effectLst/>
              </a:rPr>
              <a:t> Product </a:t>
            </a:r>
            <a:r>
              <a:rPr lang="sv-SE" sz="2000" b="0" i="0" u="sng" dirty="0" err="1">
                <a:solidFill>
                  <a:srgbClr val="616161"/>
                </a:solidFill>
                <a:effectLst/>
              </a:rPr>
              <a:t>Initiative</a:t>
            </a:r>
            <a:r>
              <a:rPr lang="sv-SE" sz="2000" b="0" i="0" u="sng" dirty="0">
                <a:solidFill>
                  <a:srgbClr val="616161"/>
                </a:solidFill>
                <a:effectLst/>
              </a:rPr>
              <a:t>), breddning av </a:t>
            </a:r>
            <a:r>
              <a:rPr lang="sv-SE" sz="2000" b="0" i="0" u="sng" dirty="0" err="1">
                <a:solidFill>
                  <a:srgbClr val="616161"/>
                </a:solidFill>
                <a:effectLst/>
              </a:rPr>
              <a:t>EcoDesigndirekti</a:t>
            </a:r>
            <a:r>
              <a:rPr lang="sv-SE" sz="2000" u="sng" dirty="0" err="1">
                <a:solidFill>
                  <a:srgbClr val="616161"/>
                </a:solidFill>
              </a:rPr>
              <a:t>vet</a:t>
            </a:r>
            <a:r>
              <a:rPr lang="sv-SE" sz="2000" b="0" i="0" u="sng" dirty="0">
                <a:solidFill>
                  <a:srgbClr val="616161"/>
                </a:solidFill>
                <a:effectLst/>
              </a:rPr>
              <a:t> &amp; Digitala produktpasset</a:t>
            </a:r>
          </a:p>
          <a:p>
            <a:r>
              <a:rPr lang="sv-SE" sz="2200" dirty="0">
                <a:solidFill>
                  <a:srgbClr val="616161"/>
                </a:solidFill>
              </a:rPr>
              <a:t>	</a:t>
            </a:r>
            <a:r>
              <a:rPr lang="sv-SE" sz="1600" i="1" dirty="0" err="1">
                <a:solidFill>
                  <a:srgbClr val="00B050"/>
                </a:solidFill>
              </a:rPr>
              <a:t>EU-Kommissionen</a:t>
            </a:r>
            <a:r>
              <a:rPr lang="sv-SE" sz="1600" i="1" dirty="0">
                <a:solidFill>
                  <a:srgbClr val="00B050"/>
                </a:solidFill>
              </a:rPr>
              <a:t> väntas presentera sitt förslag till direktiv den 30/3, 2022. </a:t>
            </a:r>
          </a:p>
          <a:p>
            <a:r>
              <a:rPr lang="sv-SE" sz="1600" i="1" dirty="0">
                <a:solidFill>
                  <a:srgbClr val="00B050"/>
                </a:solidFill>
              </a:rPr>
              <a:t>		</a:t>
            </a:r>
            <a:endParaRPr lang="sv-SE" sz="1600" b="0" i="1" dirty="0">
              <a:solidFill>
                <a:srgbClr val="616161"/>
              </a:solidFill>
              <a:effectLst/>
            </a:endParaRPr>
          </a:p>
          <a:p>
            <a:pPr marL="342900" indent="-342900" algn="l">
              <a:buFont typeface="Arial" panose="020B0604020202020204" pitchFamily="34" charset="0"/>
              <a:buChar char="•"/>
            </a:pPr>
            <a:r>
              <a:rPr lang="sv-SE" sz="2200" b="0" i="0" u="sng" dirty="0">
                <a:solidFill>
                  <a:srgbClr val="616161"/>
                </a:solidFill>
                <a:effectLst/>
              </a:rPr>
              <a:t>Textilstrategin</a:t>
            </a:r>
          </a:p>
          <a:p>
            <a:pPr algn="l"/>
            <a:r>
              <a:rPr lang="sv-SE" sz="1600" b="0" i="0" dirty="0">
                <a:solidFill>
                  <a:srgbClr val="616161"/>
                </a:solidFill>
                <a:effectLst/>
              </a:rPr>
              <a:t>	</a:t>
            </a:r>
            <a:r>
              <a:rPr lang="sv-SE" sz="1600" b="0" i="1" dirty="0">
                <a:solidFill>
                  <a:srgbClr val="00B050"/>
                </a:solidFill>
                <a:effectLst/>
              </a:rPr>
              <a:t>EU-kommissionen väntas presentera Textilstrategin den 30/3, 2022</a:t>
            </a:r>
          </a:p>
          <a:p>
            <a:pPr algn="l"/>
            <a:endParaRPr lang="sv-SE" sz="1600" i="1" dirty="0">
              <a:solidFill>
                <a:srgbClr val="00B050"/>
              </a:solidFill>
            </a:endParaRPr>
          </a:p>
          <a:p>
            <a:pPr marL="342900" indent="-342900" algn="l">
              <a:buFont typeface="Arial" panose="020B0604020202020204" pitchFamily="34" charset="0"/>
              <a:buChar char="•"/>
            </a:pPr>
            <a:r>
              <a:rPr lang="sv-SE" sz="2200" u="sng" dirty="0">
                <a:solidFill>
                  <a:srgbClr val="616161"/>
                </a:solidFill>
              </a:rPr>
              <a:t>IED</a:t>
            </a:r>
            <a:endParaRPr lang="sv-SE" sz="2200" b="0" i="0" u="sng" dirty="0">
              <a:solidFill>
                <a:srgbClr val="616161"/>
              </a:solidFill>
              <a:effectLst/>
            </a:endParaRPr>
          </a:p>
          <a:p>
            <a:r>
              <a:rPr lang="sv-SE" sz="1600" i="1" dirty="0">
                <a:solidFill>
                  <a:srgbClr val="00B050"/>
                </a:solidFill>
              </a:rPr>
              <a:t>	</a:t>
            </a:r>
            <a:r>
              <a:rPr lang="sv-SE" sz="1600" b="0" i="1" dirty="0">
                <a:solidFill>
                  <a:srgbClr val="00B050"/>
                </a:solidFill>
                <a:effectLst/>
              </a:rPr>
              <a:t> EU-kommissionen väntas presentera IED 5/4, 2022</a:t>
            </a:r>
            <a:endParaRPr lang="sv-SE" sz="1600" i="1" dirty="0">
              <a:solidFill>
                <a:srgbClr val="00B050"/>
              </a:solidFill>
            </a:endParaRPr>
          </a:p>
          <a:p>
            <a:pPr algn="l"/>
            <a:endParaRPr lang="sv-SE" sz="1600" b="0" i="1" dirty="0">
              <a:solidFill>
                <a:srgbClr val="00B050"/>
              </a:solidFill>
              <a:effectLst/>
            </a:endParaRPr>
          </a:p>
          <a:p>
            <a:pPr marL="342900" indent="-342900">
              <a:buFont typeface="Arial" panose="020B0604020202020204" pitchFamily="34" charset="0"/>
              <a:buChar char="•"/>
            </a:pPr>
            <a:r>
              <a:rPr lang="sv-SE" sz="2200" u="sng" dirty="0">
                <a:solidFill>
                  <a:srgbClr val="616161"/>
                </a:solidFill>
              </a:rPr>
              <a:t>Green </a:t>
            </a:r>
            <a:r>
              <a:rPr lang="sv-SE" sz="2200" u="sng" dirty="0" err="1">
                <a:solidFill>
                  <a:srgbClr val="616161"/>
                </a:solidFill>
              </a:rPr>
              <a:t>Claims</a:t>
            </a:r>
            <a:r>
              <a:rPr lang="sv-SE" sz="2200" u="sng" dirty="0">
                <a:solidFill>
                  <a:srgbClr val="616161"/>
                </a:solidFill>
              </a:rPr>
              <a:t> (</a:t>
            </a:r>
            <a:r>
              <a:rPr lang="sv-SE" sz="2200" u="sng" dirty="0" err="1">
                <a:solidFill>
                  <a:srgbClr val="616161"/>
                </a:solidFill>
              </a:rPr>
              <a:t>Environmental</a:t>
            </a:r>
            <a:r>
              <a:rPr lang="sv-SE" sz="2200" u="sng" dirty="0">
                <a:solidFill>
                  <a:srgbClr val="616161"/>
                </a:solidFill>
              </a:rPr>
              <a:t> </a:t>
            </a:r>
            <a:r>
              <a:rPr lang="sv-SE" sz="2200" u="sng" dirty="0" err="1">
                <a:solidFill>
                  <a:srgbClr val="616161"/>
                </a:solidFill>
              </a:rPr>
              <a:t>performance</a:t>
            </a:r>
            <a:r>
              <a:rPr lang="sv-SE" sz="2200" u="sng" dirty="0">
                <a:solidFill>
                  <a:srgbClr val="616161"/>
                </a:solidFill>
              </a:rPr>
              <a:t> </a:t>
            </a:r>
            <a:r>
              <a:rPr lang="sv-SE" sz="2200" u="sng" dirty="0" err="1">
                <a:solidFill>
                  <a:srgbClr val="616161"/>
                </a:solidFill>
              </a:rPr>
              <a:t>of</a:t>
            </a:r>
            <a:r>
              <a:rPr lang="sv-SE" sz="2200" u="sng" dirty="0">
                <a:solidFill>
                  <a:srgbClr val="616161"/>
                </a:solidFill>
              </a:rPr>
              <a:t> </a:t>
            </a:r>
            <a:r>
              <a:rPr lang="sv-SE" sz="2200" u="sng" dirty="0" err="1">
                <a:solidFill>
                  <a:srgbClr val="616161"/>
                </a:solidFill>
              </a:rPr>
              <a:t>products</a:t>
            </a:r>
            <a:r>
              <a:rPr lang="sv-SE" sz="2200" u="sng" dirty="0">
                <a:solidFill>
                  <a:srgbClr val="616161"/>
                </a:solidFill>
              </a:rPr>
              <a:t> and </a:t>
            </a:r>
            <a:r>
              <a:rPr lang="sv-SE" sz="2200" u="sng" dirty="0" err="1">
                <a:solidFill>
                  <a:srgbClr val="616161"/>
                </a:solidFill>
              </a:rPr>
              <a:t>businesses</a:t>
            </a:r>
            <a:r>
              <a:rPr lang="sv-SE" sz="2200" u="sng" dirty="0">
                <a:solidFill>
                  <a:srgbClr val="616161"/>
                </a:solidFill>
              </a:rPr>
              <a:t> – </a:t>
            </a:r>
            <a:r>
              <a:rPr lang="sv-SE" sz="2200" u="sng" dirty="0" err="1">
                <a:solidFill>
                  <a:srgbClr val="616161"/>
                </a:solidFill>
              </a:rPr>
              <a:t>substantiating</a:t>
            </a:r>
            <a:r>
              <a:rPr lang="sv-SE" sz="2200" u="sng" dirty="0">
                <a:solidFill>
                  <a:srgbClr val="616161"/>
                </a:solidFill>
              </a:rPr>
              <a:t> </a:t>
            </a:r>
            <a:r>
              <a:rPr lang="sv-SE" sz="2200" u="sng" dirty="0" err="1">
                <a:solidFill>
                  <a:srgbClr val="616161"/>
                </a:solidFill>
              </a:rPr>
              <a:t>claims</a:t>
            </a:r>
            <a:r>
              <a:rPr lang="sv-SE" sz="2200" u="sng" dirty="0">
                <a:solidFill>
                  <a:srgbClr val="616161"/>
                </a:solidFill>
              </a:rPr>
              <a:t>)</a:t>
            </a:r>
          </a:p>
          <a:p>
            <a:r>
              <a:rPr lang="sv-SE" sz="2200" dirty="0">
                <a:solidFill>
                  <a:srgbClr val="616161"/>
                </a:solidFill>
              </a:rPr>
              <a:t>	</a:t>
            </a:r>
            <a:r>
              <a:rPr lang="sv-SE" sz="1600" b="0" i="1" dirty="0">
                <a:solidFill>
                  <a:srgbClr val="00B050"/>
                </a:solidFill>
                <a:effectLst/>
              </a:rPr>
              <a:t>EU-kommissionen väntas presentera sitt förslag till förordningen Green </a:t>
            </a:r>
            <a:r>
              <a:rPr lang="sv-SE" sz="1600" b="0" i="1" dirty="0" err="1">
                <a:solidFill>
                  <a:srgbClr val="00B050"/>
                </a:solidFill>
                <a:effectLst/>
              </a:rPr>
              <a:t>Claims</a:t>
            </a:r>
            <a:r>
              <a:rPr lang="sv-SE" sz="1600" b="0" i="1" dirty="0">
                <a:solidFill>
                  <a:srgbClr val="00B050"/>
                </a:solidFill>
                <a:effectLst/>
              </a:rPr>
              <a:t> den 20/7, 2022</a:t>
            </a:r>
          </a:p>
          <a:p>
            <a:r>
              <a:rPr lang="sv-SE" sz="1600" i="1" dirty="0">
                <a:solidFill>
                  <a:srgbClr val="00B050"/>
                </a:solidFill>
              </a:rPr>
              <a:t>	Ett flertal EU-länder har under fördröjningen av lagstiftningen, skärpt sina riktlinjer för miljöpåståenden (bl.a. DK, Frankrike)</a:t>
            </a:r>
          </a:p>
          <a:p>
            <a:endParaRPr lang="sv-SE" sz="2200" dirty="0">
              <a:solidFill>
                <a:srgbClr val="616161"/>
              </a:solidFill>
            </a:endParaRPr>
          </a:p>
          <a:p>
            <a:pPr marL="342900" indent="-342900" algn="l">
              <a:buFont typeface="Arial" panose="020B0604020202020204" pitchFamily="34" charset="0"/>
              <a:buChar char="•"/>
            </a:pPr>
            <a:r>
              <a:rPr lang="sv-SE" sz="2200" dirty="0">
                <a:solidFill>
                  <a:srgbClr val="616161"/>
                </a:solidFill>
              </a:rPr>
              <a:t>PEF (Product </a:t>
            </a:r>
            <a:r>
              <a:rPr lang="sv-SE" sz="2200" dirty="0" err="1">
                <a:solidFill>
                  <a:srgbClr val="616161"/>
                </a:solidFill>
              </a:rPr>
              <a:t>Environmental</a:t>
            </a:r>
            <a:r>
              <a:rPr lang="sv-SE" sz="2200" dirty="0">
                <a:solidFill>
                  <a:srgbClr val="616161"/>
                </a:solidFill>
              </a:rPr>
              <a:t> </a:t>
            </a:r>
            <a:r>
              <a:rPr lang="sv-SE" sz="2200" dirty="0" err="1">
                <a:solidFill>
                  <a:srgbClr val="616161"/>
                </a:solidFill>
              </a:rPr>
              <a:t>Footprint</a:t>
            </a:r>
            <a:r>
              <a:rPr lang="sv-SE" sz="2200" dirty="0">
                <a:solidFill>
                  <a:srgbClr val="616161"/>
                </a:solidFill>
              </a:rPr>
              <a:t>)</a:t>
            </a:r>
          </a:p>
          <a:p>
            <a:r>
              <a:rPr lang="sv-SE" sz="1600" i="1" dirty="0">
                <a:solidFill>
                  <a:srgbClr val="00B050"/>
                </a:solidFill>
              </a:rPr>
              <a:t>	EU-standarder för att mäta miljöavtryck. </a:t>
            </a:r>
          </a:p>
          <a:p>
            <a:r>
              <a:rPr lang="sv-SE" sz="1600" i="1" dirty="0">
                <a:solidFill>
                  <a:srgbClr val="00B050"/>
                </a:solidFill>
              </a:rPr>
              <a:t>	Kriterier (PEFCR) för kläder och skor. Slutgiltigt förslag väntas i september 2023</a:t>
            </a:r>
          </a:p>
          <a:p>
            <a:endParaRPr lang="sv-SE" sz="1600" i="1" dirty="0">
              <a:solidFill>
                <a:srgbClr val="00B050"/>
              </a:solidFill>
            </a:endParaRPr>
          </a:p>
          <a:p>
            <a:pPr marL="342900" indent="-342900" algn="l">
              <a:buFont typeface="Arial" panose="020B0604020202020204" pitchFamily="34" charset="0"/>
              <a:buChar char="•"/>
            </a:pPr>
            <a:r>
              <a:rPr lang="sv-SE" sz="2200" dirty="0">
                <a:solidFill>
                  <a:srgbClr val="616161"/>
                </a:solidFill>
              </a:rPr>
              <a:t>EU:s uppdaterade Kemikaliestrategi (</a:t>
            </a:r>
            <a:r>
              <a:rPr lang="sv-SE" sz="2200" dirty="0" err="1">
                <a:solidFill>
                  <a:srgbClr val="616161"/>
                </a:solidFill>
              </a:rPr>
              <a:t>Chemical</a:t>
            </a:r>
            <a:r>
              <a:rPr lang="sv-SE" sz="2200" dirty="0">
                <a:solidFill>
                  <a:srgbClr val="616161"/>
                </a:solidFill>
              </a:rPr>
              <a:t> </a:t>
            </a:r>
            <a:r>
              <a:rPr lang="sv-SE" sz="2200" dirty="0" err="1">
                <a:solidFill>
                  <a:srgbClr val="616161"/>
                </a:solidFill>
              </a:rPr>
              <a:t>Strategy</a:t>
            </a:r>
            <a:r>
              <a:rPr lang="sv-SE" sz="2200" dirty="0">
                <a:solidFill>
                  <a:srgbClr val="616161"/>
                </a:solidFill>
              </a:rPr>
              <a:t> for </a:t>
            </a:r>
            <a:r>
              <a:rPr lang="sv-SE" sz="2200" dirty="0" err="1">
                <a:solidFill>
                  <a:srgbClr val="616161"/>
                </a:solidFill>
              </a:rPr>
              <a:t>Sustainability</a:t>
            </a:r>
            <a:r>
              <a:rPr lang="sv-SE" sz="2200" dirty="0">
                <a:solidFill>
                  <a:srgbClr val="616161"/>
                </a:solidFill>
              </a:rPr>
              <a:t>)</a:t>
            </a:r>
          </a:p>
          <a:p>
            <a:r>
              <a:rPr lang="sv-SE" sz="1100" i="1" dirty="0">
                <a:solidFill>
                  <a:srgbClr val="00B050"/>
                </a:solidFill>
                <a:effectLst/>
                <a:ea typeface="Times New Roman" panose="02020603050405020304" pitchFamily="18" charset="0"/>
                <a:cs typeface="Times New Roman" panose="02020603050405020304" pitchFamily="18" charset="0"/>
              </a:rPr>
              <a:t>	</a:t>
            </a:r>
            <a:r>
              <a:rPr lang="sv-SE" sz="1600" i="1" dirty="0">
                <a:solidFill>
                  <a:srgbClr val="00B050"/>
                </a:solidFill>
                <a:effectLst/>
                <a:ea typeface="Times New Roman" panose="02020603050405020304" pitchFamily="18" charset="0"/>
                <a:cs typeface="Times New Roman" panose="02020603050405020304" pitchFamily="18" charset="0"/>
              </a:rPr>
              <a:t>-REACH revisionen inkl. dynamisk länk, pågående konsultation t.o.m. 15 april</a:t>
            </a:r>
            <a:r>
              <a:rPr lang="sv-SE" sz="1600" i="1" dirty="0">
                <a:solidFill>
                  <a:srgbClr val="00B050"/>
                </a:solidFill>
                <a:ea typeface="Times New Roman" panose="02020603050405020304" pitchFamily="18" charset="0"/>
                <a:cs typeface="Times New Roman" panose="02020603050405020304" pitchFamily="18" charset="0"/>
              </a:rPr>
              <a:t>	</a:t>
            </a:r>
          </a:p>
          <a:p>
            <a:r>
              <a:rPr lang="sv-SE" sz="1600" i="1" dirty="0">
                <a:solidFill>
                  <a:srgbClr val="00B050"/>
                </a:solidFill>
                <a:ea typeface="Times New Roman" panose="02020603050405020304" pitchFamily="18" charset="0"/>
                <a:cs typeface="Times New Roman" panose="02020603050405020304" pitchFamily="18" charset="0"/>
              </a:rPr>
              <a:t>	-Pågående diskussioner om definitioner av </a:t>
            </a:r>
            <a:r>
              <a:rPr lang="sv-SE" sz="1600" i="1" dirty="0" err="1">
                <a:solidFill>
                  <a:srgbClr val="00B050"/>
                </a:solidFill>
                <a:ea typeface="Times New Roman" panose="02020603050405020304" pitchFamily="18" charset="0"/>
                <a:cs typeface="Times New Roman" panose="02020603050405020304" pitchFamily="18" charset="0"/>
              </a:rPr>
              <a:t>ex.Essential</a:t>
            </a:r>
            <a:r>
              <a:rPr lang="sv-SE" sz="1600" i="1" dirty="0">
                <a:solidFill>
                  <a:srgbClr val="00B050"/>
                </a:solidFill>
                <a:ea typeface="Times New Roman" panose="02020603050405020304" pitchFamily="18" charset="0"/>
                <a:cs typeface="Times New Roman" panose="02020603050405020304" pitchFamily="18" charset="0"/>
              </a:rPr>
              <a:t> </a:t>
            </a:r>
            <a:r>
              <a:rPr lang="sv-SE" sz="1600" i="1" dirty="0" err="1">
                <a:solidFill>
                  <a:srgbClr val="00B050"/>
                </a:solidFill>
                <a:ea typeface="Times New Roman" panose="02020603050405020304" pitchFamily="18" charset="0"/>
                <a:cs typeface="Times New Roman" panose="02020603050405020304" pitchFamily="18" charset="0"/>
              </a:rPr>
              <a:t>use</a:t>
            </a:r>
            <a:r>
              <a:rPr lang="sv-SE" sz="1600" i="1" dirty="0">
                <a:solidFill>
                  <a:srgbClr val="00B050"/>
                </a:solidFill>
                <a:ea typeface="Times New Roman" panose="02020603050405020304" pitchFamily="18" charset="0"/>
                <a:cs typeface="Times New Roman" panose="02020603050405020304" pitchFamily="18" charset="0"/>
              </a:rPr>
              <a:t>, Giftfritt, </a:t>
            </a:r>
            <a:r>
              <a:rPr lang="sv-SE" sz="1600" i="1" dirty="0" err="1">
                <a:solidFill>
                  <a:srgbClr val="00B050"/>
                </a:solidFill>
                <a:ea typeface="Times New Roman" panose="02020603050405020304" pitchFamily="18" charset="0"/>
                <a:cs typeface="Times New Roman" panose="02020603050405020304" pitchFamily="18" charset="0"/>
              </a:rPr>
              <a:t>Substances</a:t>
            </a:r>
            <a:r>
              <a:rPr lang="sv-SE" sz="1600" i="1" dirty="0">
                <a:solidFill>
                  <a:srgbClr val="00B050"/>
                </a:solidFill>
                <a:ea typeface="Times New Roman" panose="02020603050405020304" pitchFamily="18" charset="0"/>
                <a:cs typeface="Times New Roman" panose="02020603050405020304" pitchFamily="18" charset="0"/>
              </a:rPr>
              <a:t> </a:t>
            </a:r>
            <a:r>
              <a:rPr lang="sv-SE" sz="1600" i="1" dirty="0" err="1">
                <a:solidFill>
                  <a:srgbClr val="00B050"/>
                </a:solidFill>
                <a:ea typeface="Times New Roman" panose="02020603050405020304" pitchFamily="18" charset="0"/>
                <a:cs typeface="Times New Roman" panose="02020603050405020304" pitchFamily="18" charset="0"/>
              </a:rPr>
              <a:t>of</a:t>
            </a:r>
            <a:r>
              <a:rPr lang="sv-SE" sz="1600" i="1" dirty="0">
                <a:solidFill>
                  <a:srgbClr val="00B050"/>
                </a:solidFill>
                <a:ea typeface="Times New Roman" panose="02020603050405020304" pitchFamily="18" charset="0"/>
                <a:cs typeface="Times New Roman" panose="02020603050405020304" pitchFamily="18" charset="0"/>
              </a:rPr>
              <a:t> </a:t>
            </a:r>
            <a:r>
              <a:rPr lang="sv-SE" sz="1600" i="1" dirty="0" err="1">
                <a:solidFill>
                  <a:srgbClr val="00B050"/>
                </a:solidFill>
                <a:ea typeface="Times New Roman" panose="02020603050405020304" pitchFamily="18" charset="0"/>
                <a:cs typeface="Times New Roman" panose="02020603050405020304" pitchFamily="18" charset="0"/>
              </a:rPr>
              <a:t>Concern</a:t>
            </a:r>
            <a:r>
              <a:rPr lang="sv-SE" sz="1600" i="1" dirty="0">
                <a:solidFill>
                  <a:srgbClr val="00B050"/>
                </a:solidFill>
                <a:ea typeface="Times New Roman" panose="02020603050405020304" pitchFamily="18" charset="0"/>
                <a:cs typeface="Times New Roman" panose="02020603050405020304" pitchFamily="18" charset="0"/>
              </a:rPr>
              <a:t> m.m.</a:t>
            </a:r>
          </a:p>
          <a:p>
            <a:r>
              <a:rPr lang="sv-SE" sz="1600" i="1" dirty="0">
                <a:solidFill>
                  <a:srgbClr val="00B050"/>
                </a:solidFill>
                <a:ea typeface="Times New Roman" panose="02020603050405020304" pitchFamily="18" charset="0"/>
                <a:cs typeface="Times New Roman" panose="02020603050405020304" pitchFamily="18" charset="0"/>
              </a:rPr>
              <a:t>	</a:t>
            </a:r>
            <a:endParaRPr lang="sv-SE" sz="1600" i="1" dirty="0">
              <a:solidFill>
                <a:srgbClr val="00B050"/>
              </a:solidFill>
            </a:endParaRPr>
          </a:p>
          <a:p>
            <a:r>
              <a:rPr lang="sv-SE" sz="1600" i="1" dirty="0">
                <a:solidFill>
                  <a:srgbClr val="00B050"/>
                </a:solidFill>
              </a:rPr>
              <a:t>		</a:t>
            </a:r>
            <a:endParaRPr lang="en-US" sz="1200" i="1" dirty="0"/>
          </a:p>
        </p:txBody>
      </p:sp>
      <p:pic>
        <p:nvPicPr>
          <p:cNvPr id="4" name="Bildobjekt 3">
            <a:extLst>
              <a:ext uri="{FF2B5EF4-FFF2-40B4-BE49-F238E27FC236}">
                <a16:creationId xmlns:a16="http://schemas.microsoft.com/office/drawing/2014/main" id="{3BB821A8-D0B9-4465-971A-0F3E2B3115E6}"/>
              </a:ext>
            </a:extLst>
          </p:cNvPr>
          <p:cNvPicPr>
            <a:picLocks noChangeAspect="1"/>
          </p:cNvPicPr>
          <p:nvPr/>
        </p:nvPicPr>
        <p:blipFill>
          <a:blip r:embed="rId3"/>
          <a:stretch>
            <a:fillRect/>
          </a:stretch>
        </p:blipFill>
        <p:spPr>
          <a:xfrm>
            <a:off x="9491331" y="6307974"/>
            <a:ext cx="1895993" cy="349814"/>
          </a:xfrm>
          <a:prstGeom prst="rect">
            <a:avLst/>
          </a:prstGeom>
        </p:spPr>
      </p:pic>
    </p:spTree>
    <p:extLst>
      <p:ext uri="{BB962C8B-B14F-4D97-AF65-F5344CB8AC3E}">
        <p14:creationId xmlns:p14="http://schemas.microsoft.com/office/powerpoint/2010/main" val="291955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2E312A3-7BE9-4F2B-BD3B-6691E1AEF2E1}"/>
              </a:ext>
            </a:extLst>
          </p:cNvPr>
          <p:cNvSpPr txBox="1"/>
          <p:nvPr/>
        </p:nvSpPr>
        <p:spPr>
          <a:xfrm>
            <a:off x="381556" y="737025"/>
            <a:ext cx="6503561" cy="5509200"/>
          </a:xfrm>
          <a:prstGeom prst="rect">
            <a:avLst/>
          </a:prstGeom>
          <a:noFill/>
        </p:spPr>
        <p:txBody>
          <a:bodyPr wrap="square" rtlCol="0">
            <a:spAutoFit/>
          </a:bodyPr>
          <a:lstStyle/>
          <a:p>
            <a:pPr algn="l"/>
            <a:r>
              <a:rPr lang="sv-SE" sz="2200" b="0" i="0" u="sng" dirty="0">
                <a:effectLst/>
              </a:rPr>
              <a:t>Agenda</a:t>
            </a:r>
          </a:p>
          <a:p>
            <a:pPr algn="l"/>
            <a:r>
              <a:rPr lang="sv-SE" sz="2200" b="0" i="0" dirty="0">
                <a:effectLst/>
              </a:rPr>
              <a:t> </a:t>
            </a:r>
          </a:p>
          <a:p>
            <a:pPr marL="342900" lvl="0" indent="-342900">
              <a:buFont typeface="Arial" panose="020B0604020202020204" pitchFamily="34" charset="0"/>
              <a:buChar char="•"/>
            </a:pPr>
            <a:r>
              <a:rPr lang="sv-SE" sz="2200" dirty="0">
                <a:effectLst/>
                <a:ea typeface="Times New Roman" panose="02020603050405020304" pitchFamily="18" charset="0"/>
              </a:rPr>
              <a:t>Kort om det nyligen släppta </a:t>
            </a:r>
            <a:r>
              <a:rPr lang="sv-SE" sz="2200" dirty="0" err="1">
                <a:effectLst/>
                <a:ea typeface="Times New Roman" panose="02020603050405020304" pitchFamily="18" charset="0"/>
              </a:rPr>
              <a:t>Due</a:t>
            </a:r>
            <a:r>
              <a:rPr lang="sv-SE" sz="2200" dirty="0">
                <a:effectLst/>
                <a:ea typeface="Times New Roman" panose="02020603050405020304" pitchFamily="18" charset="0"/>
              </a:rPr>
              <a:t> </a:t>
            </a:r>
            <a:r>
              <a:rPr lang="sv-SE" sz="2200" dirty="0" err="1">
                <a:effectLst/>
                <a:ea typeface="Times New Roman" panose="02020603050405020304" pitchFamily="18" charset="0"/>
              </a:rPr>
              <a:t>Diligence</a:t>
            </a:r>
            <a:r>
              <a:rPr lang="sv-SE" sz="2200" dirty="0">
                <a:effectLst/>
                <a:ea typeface="Times New Roman" panose="02020603050405020304" pitchFamily="18" charset="0"/>
              </a:rPr>
              <a:t> direktivet</a:t>
            </a:r>
          </a:p>
          <a:p>
            <a:pPr marL="342900" lvl="0" indent="-342900">
              <a:buFont typeface="Symbol" panose="05050102010706020507" pitchFamily="18" charset="2"/>
              <a:buChar char=""/>
            </a:pPr>
            <a:endParaRPr lang="sv-SE" sz="2200" dirty="0">
              <a:ea typeface="Times New Roman" panose="02020603050405020304" pitchFamily="18" charset="0"/>
            </a:endParaRPr>
          </a:p>
          <a:p>
            <a:pPr marL="342900" lvl="0" indent="-342900">
              <a:buFont typeface="Arial" panose="020B0604020202020204" pitchFamily="34" charset="0"/>
              <a:buChar char="•"/>
            </a:pPr>
            <a:r>
              <a:rPr lang="sv-SE" sz="2200" dirty="0">
                <a:effectLst/>
                <a:ea typeface="Times New Roman" panose="02020603050405020304" pitchFamily="18" charset="0"/>
              </a:rPr>
              <a:t>Henrik Lindholm, ETI Sverige – </a:t>
            </a:r>
            <a:r>
              <a:rPr lang="sv-SE" sz="2200" dirty="0" err="1">
                <a:ea typeface="Times New Roman" panose="02020603050405020304" pitchFamily="18" charset="0"/>
              </a:rPr>
              <a:t>D</a:t>
            </a:r>
            <a:r>
              <a:rPr lang="sv-SE" sz="2200" dirty="0" err="1">
                <a:effectLst/>
                <a:ea typeface="Times New Roman" panose="02020603050405020304" pitchFamily="18" charset="0"/>
              </a:rPr>
              <a:t>ue</a:t>
            </a:r>
            <a:r>
              <a:rPr lang="sv-SE" sz="2200" dirty="0">
                <a:effectLst/>
                <a:ea typeface="Times New Roman" panose="02020603050405020304" pitchFamily="18" charset="0"/>
              </a:rPr>
              <a:t> </a:t>
            </a:r>
            <a:r>
              <a:rPr lang="sv-SE" sz="2200" dirty="0" err="1">
                <a:ea typeface="Times New Roman" panose="02020603050405020304" pitchFamily="18" charset="0"/>
              </a:rPr>
              <a:t>D</a:t>
            </a:r>
            <a:r>
              <a:rPr lang="sv-SE" sz="2200" dirty="0" err="1">
                <a:effectLst/>
                <a:ea typeface="Times New Roman" panose="02020603050405020304" pitchFamily="18" charset="0"/>
              </a:rPr>
              <a:t>iligence</a:t>
            </a:r>
            <a:r>
              <a:rPr lang="sv-SE" sz="2200" dirty="0">
                <a:effectLst/>
                <a:ea typeface="Times New Roman" panose="02020603050405020304" pitchFamily="18" charset="0"/>
              </a:rPr>
              <a:t> i praktiken</a:t>
            </a:r>
          </a:p>
          <a:p>
            <a:pPr marL="342900" lvl="0" indent="-342900">
              <a:buFont typeface="Symbol" panose="05050102010706020507" pitchFamily="18" charset="2"/>
              <a:buChar char=""/>
            </a:pPr>
            <a:endParaRPr lang="sv-SE" sz="2200" dirty="0">
              <a:effectLst/>
              <a:ea typeface="Calibri" panose="020F0502020204030204" pitchFamily="34" charset="0"/>
            </a:endParaRPr>
          </a:p>
          <a:p>
            <a:pPr marL="342900" indent="-342900" algn="l">
              <a:buFont typeface="Arial" panose="020B0604020202020204" pitchFamily="34" charset="0"/>
              <a:buChar char="•"/>
            </a:pPr>
            <a:r>
              <a:rPr lang="sv-SE" sz="2200" dirty="0"/>
              <a:t>Producentansvaret för textil (EPR </a:t>
            </a:r>
            <a:r>
              <a:rPr lang="sv-SE" sz="2200" dirty="0" err="1"/>
              <a:t>Textile</a:t>
            </a:r>
            <a:r>
              <a:rPr lang="sv-SE" sz="2200" dirty="0"/>
              <a:t>), uppdatering</a:t>
            </a:r>
          </a:p>
          <a:p>
            <a:pPr marL="342900" indent="-342900" algn="l">
              <a:buFont typeface="Arial" panose="020B0604020202020204" pitchFamily="34" charset="0"/>
              <a:buChar char="•"/>
            </a:pPr>
            <a:endParaRPr lang="sv-SE" sz="2200" b="0" i="0" dirty="0">
              <a:effectLst/>
            </a:endParaRPr>
          </a:p>
          <a:p>
            <a:pPr marL="342900" indent="-342900">
              <a:buFont typeface="Arial" panose="020B0604020202020204" pitchFamily="34" charset="0"/>
              <a:buChar char="•"/>
            </a:pPr>
            <a:r>
              <a:rPr lang="sv-SE" sz="2200" dirty="0"/>
              <a:t>Hållbarhetslagstiftning, generell statusuppdatering</a:t>
            </a:r>
            <a:endParaRPr lang="sv-SE" sz="2200" b="0" i="0" dirty="0">
              <a:effectLst/>
            </a:endParaRPr>
          </a:p>
          <a:p>
            <a:pPr marL="342900" indent="-342900" algn="l">
              <a:buFont typeface="Arial" panose="020B0604020202020204" pitchFamily="34" charset="0"/>
              <a:buChar char="•"/>
            </a:pPr>
            <a:endParaRPr lang="sv-SE" sz="2200" b="0" i="0" dirty="0">
              <a:effectLst/>
            </a:endParaRPr>
          </a:p>
          <a:p>
            <a:pPr marL="342900" indent="-342900" algn="l">
              <a:buFont typeface="Arial" panose="020B0604020202020204" pitchFamily="34" charset="0"/>
              <a:buChar char="•"/>
            </a:pPr>
            <a:r>
              <a:rPr lang="sv-SE" sz="2200" b="0" i="0" dirty="0">
                <a:solidFill>
                  <a:srgbClr val="00B0F0"/>
                </a:solidFill>
                <a:effectLst/>
              </a:rPr>
              <a:t>Tips på event, webinar, utlysningar m.m.</a:t>
            </a:r>
          </a:p>
          <a:p>
            <a:pPr algn="l"/>
            <a:endParaRPr lang="sv-SE" sz="2200" b="0" i="0" dirty="0">
              <a:effectLst/>
            </a:endParaRPr>
          </a:p>
          <a:p>
            <a:pPr marL="342900" indent="-342900" algn="l">
              <a:buFont typeface="Arial" panose="020B0604020202020204" pitchFamily="34" charset="0"/>
              <a:buChar char="•"/>
            </a:pPr>
            <a:r>
              <a:rPr lang="sv-SE" sz="2200" b="0" i="0" dirty="0">
                <a:effectLst/>
              </a:rPr>
              <a:t>Frågor och övrigt</a:t>
            </a:r>
          </a:p>
          <a:p>
            <a:pPr algn="l"/>
            <a:r>
              <a:rPr lang="sv-SE" sz="2200" b="0" i="0" dirty="0">
                <a:effectLst/>
              </a:rPr>
              <a:t> </a:t>
            </a:r>
            <a:endParaRPr lang="sv-SE" sz="2200" b="1" dirty="0"/>
          </a:p>
        </p:txBody>
      </p:sp>
      <p:pic>
        <p:nvPicPr>
          <p:cNvPr id="4" name="Bildobjekt 3">
            <a:extLst>
              <a:ext uri="{FF2B5EF4-FFF2-40B4-BE49-F238E27FC236}">
                <a16:creationId xmlns:a16="http://schemas.microsoft.com/office/drawing/2014/main" id="{3BB821A8-D0B9-4465-971A-0F3E2B3115E6}"/>
              </a:ext>
            </a:extLst>
          </p:cNvPr>
          <p:cNvPicPr>
            <a:picLocks noChangeAspect="1"/>
          </p:cNvPicPr>
          <p:nvPr/>
        </p:nvPicPr>
        <p:blipFill>
          <a:blip r:embed="rId3"/>
          <a:stretch>
            <a:fillRect/>
          </a:stretch>
        </p:blipFill>
        <p:spPr>
          <a:xfrm>
            <a:off x="9491331" y="6307974"/>
            <a:ext cx="1895993" cy="349814"/>
          </a:xfrm>
          <a:prstGeom prst="rect">
            <a:avLst/>
          </a:prstGeom>
        </p:spPr>
      </p:pic>
      <p:pic>
        <p:nvPicPr>
          <p:cNvPr id="9" name="Bildobjekt 8">
            <a:extLst>
              <a:ext uri="{FF2B5EF4-FFF2-40B4-BE49-F238E27FC236}">
                <a16:creationId xmlns:a16="http://schemas.microsoft.com/office/drawing/2014/main" id="{478101FD-F6EB-4999-90DC-33C092B60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6760" y="1127723"/>
            <a:ext cx="4190564" cy="4429534"/>
          </a:xfrm>
          <a:prstGeom prst="rect">
            <a:avLst/>
          </a:prstGeom>
        </p:spPr>
      </p:pic>
    </p:spTree>
    <p:extLst>
      <p:ext uri="{BB962C8B-B14F-4D97-AF65-F5344CB8AC3E}">
        <p14:creationId xmlns:p14="http://schemas.microsoft.com/office/powerpoint/2010/main" val="235884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8D6D955F-32DF-4838-9C0A-27258CDBB8A1}"/>
              </a:ext>
            </a:extLst>
          </p:cNvPr>
          <p:cNvPicPr>
            <a:picLocks noChangeAspect="1"/>
          </p:cNvPicPr>
          <p:nvPr/>
        </p:nvPicPr>
        <p:blipFill>
          <a:blip r:embed="rId3"/>
          <a:stretch>
            <a:fillRect/>
          </a:stretch>
        </p:blipFill>
        <p:spPr>
          <a:xfrm>
            <a:off x="6230885" y="1130956"/>
            <a:ext cx="5156439" cy="4521699"/>
          </a:xfrm>
          <a:prstGeom prst="rect">
            <a:avLst/>
          </a:prstGeom>
        </p:spPr>
      </p:pic>
      <p:sp>
        <p:nvSpPr>
          <p:cNvPr id="2" name="textruta 1">
            <a:extLst>
              <a:ext uri="{FF2B5EF4-FFF2-40B4-BE49-F238E27FC236}">
                <a16:creationId xmlns:a16="http://schemas.microsoft.com/office/drawing/2014/main" id="{92E312A3-7BE9-4F2B-BD3B-6691E1AEF2E1}"/>
              </a:ext>
            </a:extLst>
          </p:cNvPr>
          <p:cNvSpPr txBox="1"/>
          <p:nvPr/>
        </p:nvSpPr>
        <p:spPr>
          <a:xfrm>
            <a:off x="348305" y="1053334"/>
            <a:ext cx="6503561" cy="5509200"/>
          </a:xfrm>
          <a:prstGeom prst="rect">
            <a:avLst/>
          </a:prstGeom>
          <a:noFill/>
        </p:spPr>
        <p:txBody>
          <a:bodyPr wrap="square" rtlCol="0">
            <a:spAutoFit/>
          </a:bodyPr>
          <a:lstStyle/>
          <a:p>
            <a:pPr algn="l"/>
            <a:r>
              <a:rPr lang="sv-SE" sz="2200" b="0" i="0" u="sng" dirty="0">
                <a:effectLst/>
              </a:rPr>
              <a:t>Västra Götalandsregionen – Innovativa spetsar </a:t>
            </a:r>
          </a:p>
          <a:p>
            <a:pPr algn="l"/>
            <a:r>
              <a:rPr lang="sv-SE" sz="2200" b="0" i="0" dirty="0">
                <a:effectLst/>
              </a:rPr>
              <a:t> </a:t>
            </a:r>
          </a:p>
          <a:p>
            <a:pPr marL="342900" lvl="0" indent="-342900">
              <a:buFont typeface="Arial" panose="020B0604020202020204" pitchFamily="34" charset="0"/>
              <a:buChar char="•"/>
            </a:pPr>
            <a:r>
              <a:rPr lang="sv-SE" sz="2200" dirty="0">
                <a:effectLst/>
                <a:ea typeface="Times New Roman" panose="02020603050405020304" pitchFamily="18" charset="0"/>
              </a:rPr>
              <a:t>Cirkulärt projekt i textilsektorn</a:t>
            </a:r>
          </a:p>
          <a:p>
            <a:pPr marL="342900" lvl="0" indent="-342900">
              <a:buFont typeface="Symbol" panose="05050102010706020507" pitchFamily="18" charset="2"/>
              <a:buChar char=""/>
            </a:pPr>
            <a:endParaRPr lang="sv-SE" sz="2200" dirty="0">
              <a:ea typeface="Times New Roman" panose="02020603050405020304" pitchFamily="18" charset="0"/>
            </a:endParaRPr>
          </a:p>
          <a:p>
            <a:pPr marL="342900" lvl="0" indent="-342900">
              <a:buFont typeface="Arial" panose="020B0604020202020204" pitchFamily="34" charset="0"/>
              <a:buChar char="•"/>
            </a:pPr>
            <a:r>
              <a:rPr lang="sv-SE" sz="2200" dirty="0">
                <a:effectLst/>
                <a:ea typeface="Times New Roman" panose="02020603050405020304" pitchFamily="18" charset="0"/>
              </a:rPr>
              <a:t>6 fokusområden (spetsar)</a:t>
            </a:r>
          </a:p>
          <a:p>
            <a:pPr marL="342900" lvl="0" indent="-342900">
              <a:buFont typeface="Symbol" panose="05050102010706020507" pitchFamily="18" charset="2"/>
              <a:buChar char=""/>
            </a:pPr>
            <a:endParaRPr lang="sv-SE" sz="2200" dirty="0">
              <a:effectLst/>
              <a:ea typeface="Calibri" panose="020F0502020204030204" pitchFamily="34" charset="0"/>
            </a:endParaRPr>
          </a:p>
          <a:p>
            <a:pPr marL="342900" indent="-342900" algn="l">
              <a:buFont typeface="Arial" panose="020B0604020202020204" pitchFamily="34" charset="0"/>
              <a:buChar char="•"/>
            </a:pPr>
            <a:r>
              <a:rPr lang="sv-SE" sz="2200" dirty="0"/>
              <a:t>TEKO håller i spetsen Produktion</a:t>
            </a:r>
          </a:p>
          <a:p>
            <a:pPr marL="342900" indent="-342900" algn="l">
              <a:buFont typeface="Arial" panose="020B0604020202020204" pitchFamily="34" charset="0"/>
              <a:buChar char="•"/>
            </a:pPr>
            <a:endParaRPr lang="sv-SE" sz="2200" b="0" i="0" dirty="0">
              <a:effectLst/>
            </a:endParaRPr>
          </a:p>
          <a:p>
            <a:pPr marL="342900" indent="-342900">
              <a:buFont typeface="Arial" panose="020B0604020202020204" pitchFamily="34" charset="0"/>
              <a:buChar char="•"/>
            </a:pPr>
            <a:r>
              <a:rPr lang="sv-SE" sz="2200" dirty="0"/>
              <a:t>GAP-analys under april-juni</a:t>
            </a:r>
          </a:p>
          <a:p>
            <a:pPr marL="342900" indent="-342900">
              <a:buFont typeface="Arial" panose="020B0604020202020204" pitchFamily="34" charset="0"/>
              <a:buChar char="•"/>
            </a:pPr>
            <a:endParaRPr lang="sv-SE" sz="2200" b="0" i="0" dirty="0">
              <a:effectLst/>
            </a:endParaRPr>
          </a:p>
          <a:p>
            <a:pPr marL="342900" indent="-342900">
              <a:buFont typeface="Arial" panose="020B0604020202020204" pitchFamily="34" charset="0"/>
              <a:buChar char="•"/>
            </a:pPr>
            <a:r>
              <a:rPr lang="sv-SE" sz="2200" b="1" dirty="0">
                <a:solidFill>
                  <a:srgbClr val="00B050"/>
                </a:solidFill>
              </a:rPr>
              <a:t>Hör av er till TEKO om ni är intresserade av att medverka i kartläggningen av gapen i en         regional/nationell cirkulär textilproduktion       (=GAP-</a:t>
            </a:r>
            <a:r>
              <a:rPr lang="sv-SE" sz="2200" b="1" dirty="0" err="1">
                <a:solidFill>
                  <a:srgbClr val="00B050"/>
                </a:solidFill>
              </a:rPr>
              <a:t>anlysen</a:t>
            </a:r>
            <a:r>
              <a:rPr lang="sv-SE" sz="2200" b="1" dirty="0">
                <a:solidFill>
                  <a:srgbClr val="00B050"/>
                </a:solidFill>
              </a:rPr>
              <a:t>)!</a:t>
            </a:r>
            <a:endParaRPr lang="sv-SE" sz="2200" b="1" i="0" dirty="0">
              <a:solidFill>
                <a:srgbClr val="00B050"/>
              </a:solidFill>
              <a:effectLst/>
            </a:endParaRPr>
          </a:p>
          <a:p>
            <a:pPr algn="l"/>
            <a:endParaRPr lang="sv-SE" sz="2200" b="0" i="0" dirty="0">
              <a:effectLst/>
            </a:endParaRPr>
          </a:p>
          <a:p>
            <a:pPr algn="l"/>
            <a:r>
              <a:rPr lang="sv-SE" sz="2200" b="0" i="0" dirty="0">
                <a:effectLst/>
              </a:rPr>
              <a:t> </a:t>
            </a:r>
            <a:endParaRPr lang="sv-SE" sz="2200" b="1" dirty="0"/>
          </a:p>
        </p:txBody>
      </p:sp>
      <p:pic>
        <p:nvPicPr>
          <p:cNvPr id="4" name="Bildobjekt 3">
            <a:extLst>
              <a:ext uri="{FF2B5EF4-FFF2-40B4-BE49-F238E27FC236}">
                <a16:creationId xmlns:a16="http://schemas.microsoft.com/office/drawing/2014/main" id="{3BB821A8-D0B9-4465-971A-0F3E2B3115E6}"/>
              </a:ext>
            </a:extLst>
          </p:cNvPr>
          <p:cNvPicPr>
            <a:picLocks noChangeAspect="1"/>
          </p:cNvPicPr>
          <p:nvPr/>
        </p:nvPicPr>
        <p:blipFill>
          <a:blip r:embed="rId4"/>
          <a:stretch>
            <a:fillRect/>
          </a:stretch>
        </p:blipFill>
        <p:spPr>
          <a:xfrm>
            <a:off x="9491331" y="6307974"/>
            <a:ext cx="1895993" cy="349814"/>
          </a:xfrm>
          <a:prstGeom prst="rect">
            <a:avLst/>
          </a:prstGeom>
        </p:spPr>
      </p:pic>
      <p:sp>
        <p:nvSpPr>
          <p:cNvPr id="3" name="textruta 2">
            <a:extLst>
              <a:ext uri="{FF2B5EF4-FFF2-40B4-BE49-F238E27FC236}">
                <a16:creationId xmlns:a16="http://schemas.microsoft.com/office/drawing/2014/main" id="{EF45233E-66B4-473C-9316-57292D04B6E7}"/>
              </a:ext>
            </a:extLst>
          </p:cNvPr>
          <p:cNvSpPr txBox="1"/>
          <p:nvPr/>
        </p:nvSpPr>
        <p:spPr>
          <a:xfrm>
            <a:off x="7196760" y="5730277"/>
            <a:ext cx="4190564" cy="584775"/>
          </a:xfrm>
          <a:prstGeom prst="rect">
            <a:avLst/>
          </a:prstGeom>
          <a:noFill/>
        </p:spPr>
        <p:txBody>
          <a:bodyPr wrap="square" rtlCol="0">
            <a:spAutoFit/>
          </a:bodyPr>
          <a:lstStyle/>
          <a:p>
            <a:r>
              <a:rPr lang="sv-SE" sz="800" dirty="0">
                <a:hlinkClick r:id="rId5"/>
              </a:rPr>
              <a:t>Västra Götaland - Europas innovativa spets och kreativa mylla för cirkulär design inom textil och mode - Västra Götalandsregionen (vgregion.se)</a:t>
            </a:r>
            <a:endParaRPr lang="sv-SE" sz="800" dirty="0"/>
          </a:p>
          <a:p>
            <a:endParaRPr lang="sv-SE" sz="800" dirty="0"/>
          </a:p>
          <a:p>
            <a:endParaRPr lang="sv-SE" sz="800" dirty="0"/>
          </a:p>
        </p:txBody>
      </p:sp>
    </p:spTree>
    <p:extLst>
      <p:ext uri="{BB962C8B-B14F-4D97-AF65-F5344CB8AC3E}">
        <p14:creationId xmlns:p14="http://schemas.microsoft.com/office/powerpoint/2010/main" val="290771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2E312A3-7BE9-4F2B-BD3B-6691E1AEF2E1}"/>
              </a:ext>
            </a:extLst>
          </p:cNvPr>
          <p:cNvSpPr txBox="1"/>
          <p:nvPr/>
        </p:nvSpPr>
        <p:spPr>
          <a:xfrm>
            <a:off x="577916" y="713822"/>
            <a:ext cx="5000729" cy="5139869"/>
          </a:xfrm>
          <a:prstGeom prst="rect">
            <a:avLst/>
          </a:prstGeom>
          <a:noFill/>
        </p:spPr>
        <p:txBody>
          <a:bodyPr wrap="square" rtlCol="0">
            <a:spAutoFit/>
          </a:bodyPr>
          <a:lstStyle/>
          <a:p>
            <a:pPr algn="l"/>
            <a:r>
              <a:rPr lang="sv-SE" sz="2200" b="0" i="0" u="sng" dirty="0">
                <a:solidFill>
                  <a:srgbClr val="616161"/>
                </a:solidFill>
                <a:effectLst/>
              </a:rPr>
              <a:t>Tips på event, webinar, utlysningar m.m.</a:t>
            </a:r>
          </a:p>
          <a:p>
            <a:pPr algn="l"/>
            <a:r>
              <a:rPr lang="sv-SE" sz="2200" b="0" i="0" dirty="0">
                <a:solidFill>
                  <a:srgbClr val="616161"/>
                </a:solidFill>
                <a:effectLst/>
              </a:rPr>
              <a:t> </a:t>
            </a:r>
          </a:p>
          <a:p>
            <a:pPr marL="342900" indent="-342900" algn="l">
              <a:buFont typeface="Arial" panose="020B0604020202020204" pitchFamily="34" charset="0"/>
              <a:buChar char="•"/>
            </a:pPr>
            <a:r>
              <a:rPr lang="sv-SE" sz="2200" b="0" i="0" dirty="0" err="1">
                <a:effectLst/>
              </a:rPr>
              <a:t>BioInnovations</a:t>
            </a:r>
            <a:r>
              <a:rPr lang="sv-SE" sz="2200" b="0" i="0" dirty="0">
                <a:effectLst/>
              </a:rPr>
              <a:t> utlysning ”accelererad substitution”:</a:t>
            </a:r>
          </a:p>
          <a:p>
            <a:pPr algn="l"/>
            <a:endParaRPr lang="sv-SE" sz="1600" dirty="0"/>
          </a:p>
          <a:p>
            <a:pPr algn="l"/>
            <a:r>
              <a:rPr lang="sv-SE" sz="1600" b="0" i="1" dirty="0">
                <a:solidFill>
                  <a:srgbClr val="00B050"/>
                </a:solidFill>
                <a:effectLst/>
              </a:rPr>
              <a:t>Den 23 mars kl. 09-09:50, bjuder </a:t>
            </a:r>
            <a:r>
              <a:rPr lang="sv-SE" sz="1600" b="1" i="1" dirty="0" err="1">
                <a:solidFill>
                  <a:srgbClr val="00B050"/>
                </a:solidFill>
                <a:effectLst/>
              </a:rPr>
              <a:t>BioInnovation</a:t>
            </a:r>
            <a:r>
              <a:rPr lang="sv-SE" sz="1600" b="1" i="1" dirty="0">
                <a:solidFill>
                  <a:srgbClr val="00B050"/>
                </a:solidFill>
                <a:effectLst/>
              </a:rPr>
              <a:t> </a:t>
            </a:r>
            <a:r>
              <a:rPr lang="sv-SE" sz="1600" b="0" i="1" dirty="0">
                <a:solidFill>
                  <a:srgbClr val="00B050"/>
                </a:solidFill>
                <a:effectLst/>
              </a:rPr>
              <a:t>tillsammans med </a:t>
            </a:r>
            <a:r>
              <a:rPr lang="sv-SE" sz="1600" b="1" i="1" dirty="0" err="1">
                <a:solidFill>
                  <a:srgbClr val="00B050"/>
                </a:solidFill>
                <a:effectLst/>
              </a:rPr>
              <a:t>Vinnova</a:t>
            </a:r>
            <a:r>
              <a:rPr lang="sv-SE" sz="1600" b="0" i="1" dirty="0">
                <a:solidFill>
                  <a:srgbClr val="00B050"/>
                </a:solidFill>
                <a:effectLst/>
              </a:rPr>
              <a:t> in till ett digitalt </a:t>
            </a:r>
            <a:r>
              <a:rPr lang="sv-SE" sz="1600" b="1" i="1" dirty="0">
                <a:solidFill>
                  <a:srgbClr val="00B050"/>
                </a:solidFill>
                <a:effectLst/>
              </a:rPr>
              <a:t>informationsmöte </a:t>
            </a:r>
            <a:r>
              <a:rPr lang="sv-SE" sz="1600" b="0" i="1" dirty="0">
                <a:solidFill>
                  <a:srgbClr val="00B050"/>
                </a:solidFill>
                <a:effectLst/>
              </a:rPr>
              <a:t>om </a:t>
            </a:r>
            <a:r>
              <a:rPr lang="sv-SE" sz="1600" b="1" i="1" dirty="0">
                <a:solidFill>
                  <a:srgbClr val="00B050"/>
                </a:solidFill>
                <a:effectLst/>
              </a:rPr>
              <a:t>utlysningen för Accelererad substitution </a:t>
            </a:r>
            <a:r>
              <a:rPr lang="sv-SE" sz="1600" b="0" i="1" dirty="0">
                <a:solidFill>
                  <a:srgbClr val="00B050"/>
                </a:solidFill>
                <a:effectLst/>
              </a:rPr>
              <a:t>– biobaserade produkter, komponenter och material. Utlysningen riktar sig till projekt som </a:t>
            </a:r>
            <a:r>
              <a:rPr lang="sv-SE" sz="1600" b="1" i="1" dirty="0">
                <a:solidFill>
                  <a:srgbClr val="00B050"/>
                </a:solidFill>
                <a:effectLst/>
              </a:rPr>
              <a:t>genom storskalig substitution ökar andelen biobaserade </a:t>
            </a:r>
            <a:r>
              <a:rPr lang="sv-SE" sz="1600" b="0" i="1" dirty="0">
                <a:solidFill>
                  <a:srgbClr val="00B050"/>
                </a:solidFill>
                <a:effectLst/>
              </a:rPr>
              <a:t>produkter, komponenter och material på marknaden. Tänkbara områden för projekt är inom textil, förpackningar, byggmaterial, drivmedel, kemikalier, engångsartiklar och fordonskomponenter, men andra områden är också möjliga.</a:t>
            </a:r>
          </a:p>
          <a:p>
            <a:pPr algn="l"/>
            <a:r>
              <a:rPr lang="sv-SE" sz="1600" b="1" i="1" u="sng" dirty="0">
                <a:solidFill>
                  <a:srgbClr val="00B050"/>
                </a:solidFill>
                <a:effectLst/>
                <a:hlinkClick r:id="rId3">
                  <a:extLst>
                    <a:ext uri="{A12FA001-AC4F-418D-AE19-62706E023703}">
                      <ahyp:hlinkClr xmlns:ahyp="http://schemas.microsoft.com/office/drawing/2018/hyperlinkcolor" val="tx"/>
                    </a:ext>
                  </a:extLst>
                </a:hlinkClick>
              </a:rPr>
              <a:t>Anmäl dig här</a:t>
            </a:r>
            <a:endParaRPr lang="sv-SE" sz="1600" b="0" i="1" dirty="0">
              <a:solidFill>
                <a:srgbClr val="00B050"/>
              </a:solidFill>
              <a:effectLst/>
            </a:endParaRPr>
          </a:p>
          <a:p>
            <a:pPr marL="342900" indent="-342900" algn="l">
              <a:buFont typeface="Arial" panose="020B0604020202020204" pitchFamily="34" charset="0"/>
              <a:buChar char="•"/>
            </a:pPr>
            <a:endParaRPr lang="sv-SE" sz="1600" b="0" i="0" dirty="0">
              <a:solidFill>
                <a:srgbClr val="616161"/>
              </a:solidFill>
              <a:effectLst/>
            </a:endParaRPr>
          </a:p>
          <a:p>
            <a:pPr algn="l"/>
            <a:r>
              <a:rPr lang="sv-SE" sz="1600" b="0" i="0" dirty="0">
                <a:solidFill>
                  <a:srgbClr val="616161"/>
                </a:solidFill>
                <a:effectLst/>
              </a:rPr>
              <a:t> </a:t>
            </a:r>
            <a:endParaRPr lang="sv-SE" sz="1600" b="1" dirty="0">
              <a:solidFill>
                <a:schemeClr val="tx1"/>
              </a:solidFill>
            </a:endParaRPr>
          </a:p>
        </p:txBody>
      </p:sp>
      <p:pic>
        <p:nvPicPr>
          <p:cNvPr id="4" name="Bildobjekt 3">
            <a:extLst>
              <a:ext uri="{FF2B5EF4-FFF2-40B4-BE49-F238E27FC236}">
                <a16:creationId xmlns:a16="http://schemas.microsoft.com/office/drawing/2014/main" id="{3BB821A8-D0B9-4465-971A-0F3E2B3115E6}"/>
              </a:ext>
            </a:extLst>
          </p:cNvPr>
          <p:cNvPicPr>
            <a:picLocks noChangeAspect="1"/>
          </p:cNvPicPr>
          <p:nvPr/>
        </p:nvPicPr>
        <p:blipFill>
          <a:blip r:embed="rId4"/>
          <a:stretch>
            <a:fillRect/>
          </a:stretch>
        </p:blipFill>
        <p:spPr>
          <a:xfrm>
            <a:off x="9491331" y="6307974"/>
            <a:ext cx="1895993" cy="349814"/>
          </a:xfrm>
          <a:prstGeom prst="rect">
            <a:avLst/>
          </a:prstGeom>
        </p:spPr>
      </p:pic>
      <p:sp>
        <p:nvSpPr>
          <p:cNvPr id="5" name="textruta 4">
            <a:extLst>
              <a:ext uri="{FF2B5EF4-FFF2-40B4-BE49-F238E27FC236}">
                <a16:creationId xmlns:a16="http://schemas.microsoft.com/office/drawing/2014/main" id="{A0CB09E6-9DCE-4BB8-BEEF-ECDBF48B5795}"/>
              </a:ext>
            </a:extLst>
          </p:cNvPr>
          <p:cNvSpPr txBox="1"/>
          <p:nvPr/>
        </p:nvSpPr>
        <p:spPr>
          <a:xfrm>
            <a:off x="6223353" y="1362215"/>
            <a:ext cx="6097384" cy="5109091"/>
          </a:xfrm>
          <a:prstGeom prst="rect">
            <a:avLst/>
          </a:prstGeom>
          <a:noFill/>
        </p:spPr>
        <p:txBody>
          <a:bodyPr wrap="square">
            <a:spAutoFit/>
          </a:bodyPr>
          <a:lstStyle/>
          <a:p>
            <a:pPr marL="285750" indent="-285750" algn="l">
              <a:buFont typeface="Arial" panose="020B0604020202020204" pitchFamily="34" charset="0"/>
              <a:buChar char="•"/>
            </a:pPr>
            <a:r>
              <a:rPr lang="sv-SE" sz="2200" i="0" dirty="0">
                <a:solidFill>
                  <a:srgbClr val="343434"/>
                </a:solidFill>
                <a:effectLst/>
              </a:rPr>
              <a:t>TEKO event i april:</a:t>
            </a:r>
          </a:p>
          <a:p>
            <a:pPr algn="l"/>
            <a:endParaRPr lang="sv-SE" b="1" dirty="0">
              <a:solidFill>
                <a:srgbClr val="343434"/>
              </a:solidFill>
              <a:latin typeface="futura-pt"/>
            </a:endParaRPr>
          </a:p>
          <a:p>
            <a:pPr algn="l"/>
            <a:endParaRPr lang="sv-SE" sz="1200" b="0" i="1" dirty="0">
              <a:solidFill>
                <a:srgbClr val="00B050"/>
              </a:solidFill>
              <a:effectLst/>
              <a:latin typeface="Inter"/>
            </a:endParaRPr>
          </a:p>
          <a:p>
            <a:pPr algn="l"/>
            <a:r>
              <a:rPr lang="sv-SE" sz="1600" b="1" i="1" dirty="0">
                <a:solidFill>
                  <a:srgbClr val="00B050"/>
                </a:solidFill>
                <a:effectLst/>
              </a:rPr>
              <a:t>5 april, kl.08:30-09</a:t>
            </a:r>
          </a:p>
          <a:p>
            <a:pPr algn="l"/>
            <a:r>
              <a:rPr lang="sv-SE" sz="1600" i="1" dirty="0">
                <a:solidFill>
                  <a:srgbClr val="00B050"/>
                </a:solidFill>
                <a:effectLst/>
              </a:rPr>
              <a:t>Frukostseminariu</a:t>
            </a:r>
            <a:r>
              <a:rPr lang="sv-SE" sz="1600" i="1" dirty="0">
                <a:solidFill>
                  <a:srgbClr val="00B050"/>
                </a:solidFill>
              </a:rPr>
              <a:t>m i Stockholm: </a:t>
            </a:r>
            <a:r>
              <a:rPr lang="sv-SE" sz="1600" i="1" dirty="0" err="1">
                <a:solidFill>
                  <a:srgbClr val="00B050"/>
                </a:solidFill>
                <a:effectLst/>
              </a:rPr>
              <a:t>Circular</a:t>
            </a:r>
            <a:r>
              <a:rPr lang="sv-SE" sz="1600" i="1" dirty="0">
                <a:solidFill>
                  <a:srgbClr val="00B050"/>
                </a:solidFill>
                <a:effectLst/>
              </a:rPr>
              <a:t> Business </a:t>
            </a:r>
            <a:r>
              <a:rPr lang="sv-SE" sz="1600" i="1" dirty="0" err="1">
                <a:solidFill>
                  <a:srgbClr val="00B050"/>
                </a:solidFill>
                <a:effectLst/>
              </a:rPr>
              <a:t>Toolkit</a:t>
            </a:r>
            <a:r>
              <a:rPr lang="sv-SE" sz="1600" i="1" dirty="0">
                <a:solidFill>
                  <a:srgbClr val="00B050"/>
                </a:solidFill>
                <a:effectLst/>
              </a:rPr>
              <a:t> &amp; Designers </a:t>
            </a:r>
            <a:r>
              <a:rPr lang="sv-SE" sz="1600" i="1" dirty="0" err="1">
                <a:solidFill>
                  <a:srgbClr val="00B050"/>
                </a:solidFill>
                <a:effectLst/>
              </a:rPr>
              <a:t>Toolkit</a:t>
            </a:r>
            <a:r>
              <a:rPr lang="sv-SE" sz="1600" i="1" dirty="0">
                <a:solidFill>
                  <a:srgbClr val="00B050"/>
                </a:solidFill>
                <a:effectLst/>
              </a:rPr>
              <a:t> med Adrian </a:t>
            </a:r>
            <a:r>
              <a:rPr lang="sv-SE" sz="1600" i="1" dirty="0" err="1">
                <a:solidFill>
                  <a:srgbClr val="00B050"/>
                </a:solidFill>
                <a:effectLst/>
              </a:rPr>
              <a:t>Zethreus</a:t>
            </a:r>
            <a:r>
              <a:rPr lang="sv-SE" sz="1600" i="1" dirty="0">
                <a:solidFill>
                  <a:srgbClr val="00B050"/>
                </a:solidFill>
                <a:effectLst/>
              </a:rPr>
              <a:t>, Science Park Borås</a:t>
            </a:r>
          </a:p>
          <a:p>
            <a:pPr algn="l"/>
            <a:endParaRPr lang="sv-SE" sz="1600" i="1" dirty="0">
              <a:solidFill>
                <a:srgbClr val="00B050"/>
              </a:solidFill>
            </a:endParaRPr>
          </a:p>
          <a:p>
            <a:r>
              <a:rPr lang="sv-SE" sz="1600" b="1" i="1" dirty="0">
                <a:solidFill>
                  <a:srgbClr val="00B050"/>
                </a:solidFill>
                <a:effectLst/>
              </a:rPr>
              <a:t>6 april, kl.09-11</a:t>
            </a:r>
          </a:p>
          <a:p>
            <a:r>
              <a:rPr lang="sv-SE" sz="1600" i="1" dirty="0">
                <a:solidFill>
                  <a:srgbClr val="00B050"/>
                </a:solidFill>
                <a:effectLst/>
              </a:rPr>
              <a:t>Workshop: Digitala textilier och digitala arbetsverktyg för TEKO:s medlemsföretag</a:t>
            </a:r>
          </a:p>
          <a:p>
            <a:endParaRPr lang="sv-SE" sz="1600" i="1" dirty="0">
              <a:solidFill>
                <a:srgbClr val="00B050"/>
              </a:solidFill>
            </a:endParaRPr>
          </a:p>
          <a:p>
            <a:r>
              <a:rPr lang="sv-SE" sz="1600" b="1" i="1" dirty="0">
                <a:solidFill>
                  <a:srgbClr val="00B050"/>
                </a:solidFill>
                <a:effectLst/>
              </a:rPr>
              <a:t>28 april, kl.08:30-09:30</a:t>
            </a:r>
          </a:p>
          <a:p>
            <a:r>
              <a:rPr lang="sv-SE" sz="1600" i="1" dirty="0">
                <a:solidFill>
                  <a:srgbClr val="00B050"/>
                </a:solidFill>
              </a:rPr>
              <a:t>Frukostseminarium i Stockholm: Hur optimerar du din leveranskedja?</a:t>
            </a:r>
          </a:p>
          <a:p>
            <a:r>
              <a:rPr lang="sv-SE" sz="1600" i="1" dirty="0">
                <a:solidFill>
                  <a:srgbClr val="00B050"/>
                </a:solidFill>
              </a:rPr>
              <a:t>med </a:t>
            </a:r>
            <a:r>
              <a:rPr lang="sv-SE" sz="1600" b="0" i="1" dirty="0">
                <a:solidFill>
                  <a:srgbClr val="00B050"/>
                </a:solidFill>
                <a:effectLst/>
              </a:rPr>
              <a:t>Jimmy </a:t>
            </a:r>
            <a:r>
              <a:rPr lang="sv-SE" sz="1600" b="0" i="1" dirty="0" err="1">
                <a:solidFill>
                  <a:srgbClr val="00B050"/>
                </a:solidFill>
                <a:effectLst/>
              </a:rPr>
              <a:t>Klintenberg</a:t>
            </a:r>
            <a:r>
              <a:rPr lang="sv-SE" sz="1600" b="0" i="1" dirty="0">
                <a:solidFill>
                  <a:srgbClr val="00B050"/>
                </a:solidFill>
                <a:effectLst/>
              </a:rPr>
              <a:t> och Katarina Oscar från TEKOLOGISTIK &amp; </a:t>
            </a:r>
            <a:r>
              <a:rPr lang="sv-SE" sz="1600" b="0" i="1" dirty="0" err="1">
                <a:solidFill>
                  <a:srgbClr val="00B050"/>
                </a:solidFill>
                <a:effectLst/>
              </a:rPr>
              <a:t>Greenway</a:t>
            </a:r>
            <a:r>
              <a:rPr lang="sv-SE" sz="1600" b="0" i="1" dirty="0">
                <a:solidFill>
                  <a:srgbClr val="00B050"/>
                </a:solidFill>
                <a:effectLst/>
              </a:rPr>
              <a:t> </a:t>
            </a:r>
            <a:r>
              <a:rPr lang="sv-SE" sz="1600" b="0" i="1" dirty="0" err="1">
                <a:solidFill>
                  <a:srgbClr val="00B050"/>
                </a:solidFill>
                <a:effectLst/>
              </a:rPr>
              <a:t>Logistics</a:t>
            </a:r>
            <a:r>
              <a:rPr lang="sv-SE" sz="1600" b="0" i="1" dirty="0">
                <a:solidFill>
                  <a:srgbClr val="00B050"/>
                </a:solidFill>
                <a:effectLst/>
              </a:rPr>
              <a:t> </a:t>
            </a:r>
          </a:p>
          <a:p>
            <a:endParaRPr lang="sv-SE" sz="1600" i="1" dirty="0">
              <a:solidFill>
                <a:srgbClr val="00B050"/>
              </a:solidFill>
            </a:endParaRPr>
          </a:p>
          <a:p>
            <a:r>
              <a:rPr lang="sv-SE" sz="1600" b="1" i="1" dirty="0">
                <a:solidFill>
                  <a:srgbClr val="00B050"/>
                </a:solidFill>
                <a:effectLst/>
              </a:rPr>
              <a:t>28 april, kl.15-17</a:t>
            </a:r>
          </a:p>
          <a:p>
            <a:r>
              <a:rPr lang="sv-SE" sz="1600" i="1" dirty="0">
                <a:solidFill>
                  <a:srgbClr val="00B050"/>
                </a:solidFill>
              </a:rPr>
              <a:t>Workshop: </a:t>
            </a:r>
            <a:r>
              <a:rPr lang="sv-SE" sz="1600" i="1" dirty="0">
                <a:solidFill>
                  <a:srgbClr val="00B050"/>
                </a:solidFill>
                <a:effectLst/>
              </a:rPr>
              <a:t>Digitala textilier och digitala arbetsverktyg för studenter</a:t>
            </a:r>
          </a:p>
          <a:p>
            <a:r>
              <a:rPr lang="sv-SE" sz="1600" i="1" dirty="0">
                <a:solidFill>
                  <a:srgbClr val="00B050"/>
                </a:solidFill>
              </a:rPr>
              <a:t>med </a:t>
            </a:r>
            <a:r>
              <a:rPr lang="sv-SE" sz="1600" i="1" dirty="0" err="1">
                <a:solidFill>
                  <a:srgbClr val="00B050"/>
                </a:solidFill>
              </a:rPr>
              <a:t>Guringo</a:t>
            </a:r>
            <a:r>
              <a:rPr lang="sv-SE" sz="1600" i="1" dirty="0">
                <a:solidFill>
                  <a:srgbClr val="00B050"/>
                </a:solidFill>
              </a:rPr>
              <a:t> Design Studio</a:t>
            </a:r>
            <a:endParaRPr lang="sv-SE" dirty="0">
              <a:solidFill>
                <a:srgbClr val="343434"/>
              </a:solidFill>
              <a:latin typeface="Inter"/>
            </a:endParaRPr>
          </a:p>
          <a:p>
            <a:pPr algn="l"/>
            <a:endParaRPr lang="sv-SE" b="1" i="0" dirty="0">
              <a:solidFill>
                <a:srgbClr val="343434"/>
              </a:solidFill>
              <a:effectLst/>
              <a:latin typeface="futura-pt"/>
            </a:endParaRPr>
          </a:p>
        </p:txBody>
      </p:sp>
    </p:spTree>
    <p:extLst>
      <p:ext uri="{BB962C8B-B14F-4D97-AF65-F5344CB8AC3E}">
        <p14:creationId xmlns:p14="http://schemas.microsoft.com/office/powerpoint/2010/main" val="200133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växt&#10;&#10;Automatiskt genererad beskrivning">
            <a:extLst>
              <a:ext uri="{FF2B5EF4-FFF2-40B4-BE49-F238E27FC236}">
                <a16:creationId xmlns:a16="http://schemas.microsoft.com/office/drawing/2014/main" id="{9E956C88-6565-4386-B4AD-6A670B1B1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77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2E312A3-7BE9-4F2B-BD3B-6691E1AEF2E1}"/>
              </a:ext>
            </a:extLst>
          </p:cNvPr>
          <p:cNvSpPr txBox="1"/>
          <p:nvPr/>
        </p:nvSpPr>
        <p:spPr>
          <a:xfrm>
            <a:off x="381556" y="737025"/>
            <a:ext cx="6503561" cy="5509200"/>
          </a:xfrm>
          <a:prstGeom prst="rect">
            <a:avLst/>
          </a:prstGeom>
          <a:noFill/>
        </p:spPr>
        <p:txBody>
          <a:bodyPr wrap="square" rtlCol="0">
            <a:spAutoFit/>
          </a:bodyPr>
          <a:lstStyle/>
          <a:p>
            <a:pPr algn="l"/>
            <a:r>
              <a:rPr lang="sv-SE" sz="2200" b="0" i="0" u="sng" dirty="0">
                <a:effectLst/>
              </a:rPr>
              <a:t>Agenda</a:t>
            </a:r>
          </a:p>
          <a:p>
            <a:pPr algn="l"/>
            <a:r>
              <a:rPr lang="sv-SE" sz="2200" b="0" i="0" dirty="0">
                <a:effectLst/>
              </a:rPr>
              <a:t> </a:t>
            </a:r>
          </a:p>
          <a:p>
            <a:pPr marL="342900" lvl="0" indent="-342900">
              <a:buFont typeface="Arial" panose="020B0604020202020204" pitchFamily="34" charset="0"/>
              <a:buChar char="•"/>
            </a:pPr>
            <a:r>
              <a:rPr lang="sv-SE" sz="2200" dirty="0">
                <a:effectLst/>
                <a:ea typeface="Times New Roman" panose="02020603050405020304" pitchFamily="18" charset="0"/>
              </a:rPr>
              <a:t>Kort om det nyligen släppta </a:t>
            </a:r>
            <a:r>
              <a:rPr lang="sv-SE" sz="2200" dirty="0" err="1">
                <a:effectLst/>
                <a:ea typeface="Times New Roman" panose="02020603050405020304" pitchFamily="18" charset="0"/>
              </a:rPr>
              <a:t>Due</a:t>
            </a:r>
            <a:r>
              <a:rPr lang="sv-SE" sz="2200" dirty="0">
                <a:effectLst/>
                <a:ea typeface="Times New Roman" panose="02020603050405020304" pitchFamily="18" charset="0"/>
              </a:rPr>
              <a:t> </a:t>
            </a:r>
            <a:r>
              <a:rPr lang="sv-SE" sz="2200" dirty="0" err="1">
                <a:effectLst/>
                <a:ea typeface="Times New Roman" panose="02020603050405020304" pitchFamily="18" charset="0"/>
              </a:rPr>
              <a:t>Diligence</a:t>
            </a:r>
            <a:r>
              <a:rPr lang="sv-SE" sz="2200" dirty="0">
                <a:effectLst/>
                <a:ea typeface="Times New Roman" panose="02020603050405020304" pitchFamily="18" charset="0"/>
              </a:rPr>
              <a:t> direktivet</a:t>
            </a:r>
          </a:p>
          <a:p>
            <a:pPr marL="342900" lvl="0" indent="-342900">
              <a:buFont typeface="Symbol" panose="05050102010706020507" pitchFamily="18" charset="2"/>
              <a:buChar char=""/>
            </a:pPr>
            <a:endParaRPr lang="sv-SE" sz="2200" dirty="0">
              <a:ea typeface="Times New Roman" panose="02020603050405020304" pitchFamily="18" charset="0"/>
            </a:endParaRPr>
          </a:p>
          <a:p>
            <a:pPr marL="342900" lvl="0" indent="-342900">
              <a:buFont typeface="Arial" panose="020B0604020202020204" pitchFamily="34" charset="0"/>
              <a:buChar char="•"/>
            </a:pPr>
            <a:r>
              <a:rPr lang="sv-SE" sz="2200" dirty="0">
                <a:effectLst/>
                <a:ea typeface="Times New Roman" panose="02020603050405020304" pitchFamily="18" charset="0"/>
              </a:rPr>
              <a:t>Henrik Lindholm, ETI Sverige – </a:t>
            </a:r>
            <a:r>
              <a:rPr lang="sv-SE" sz="2200" dirty="0" err="1">
                <a:ea typeface="Times New Roman" panose="02020603050405020304" pitchFamily="18" charset="0"/>
              </a:rPr>
              <a:t>D</a:t>
            </a:r>
            <a:r>
              <a:rPr lang="sv-SE" sz="2200" dirty="0" err="1">
                <a:effectLst/>
                <a:ea typeface="Times New Roman" panose="02020603050405020304" pitchFamily="18" charset="0"/>
              </a:rPr>
              <a:t>ue</a:t>
            </a:r>
            <a:r>
              <a:rPr lang="sv-SE" sz="2200" dirty="0">
                <a:effectLst/>
                <a:ea typeface="Times New Roman" panose="02020603050405020304" pitchFamily="18" charset="0"/>
              </a:rPr>
              <a:t> </a:t>
            </a:r>
            <a:r>
              <a:rPr lang="sv-SE" sz="2200" dirty="0" err="1">
                <a:ea typeface="Times New Roman" panose="02020603050405020304" pitchFamily="18" charset="0"/>
              </a:rPr>
              <a:t>D</a:t>
            </a:r>
            <a:r>
              <a:rPr lang="sv-SE" sz="2200" dirty="0" err="1">
                <a:effectLst/>
                <a:ea typeface="Times New Roman" panose="02020603050405020304" pitchFamily="18" charset="0"/>
              </a:rPr>
              <a:t>iligence</a:t>
            </a:r>
            <a:r>
              <a:rPr lang="sv-SE" sz="2200" dirty="0">
                <a:effectLst/>
                <a:ea typeface="Times New Roman" panose="02020603050405020304" pitchFamily="18" charset="0"/>
              </a:rPr>
              <a:t> i praktiken</a:t>
            </a:r>
          </a:p>
          <a:p>
            <a:pPr marL="342900" lvl="0" indent="-342900">
              <a:buFont typeface="Symbol" panose="05050102010706020507" pitchFamily="18" charset="2"/>
              <a:buChar char=""/>
            </a:pPr>
            <a:endParaRPr lang="sv-SE" sz="2200" dirty="0">
              <a:effectLst/>
              <a:ea typeface="Calibri" panose="020F0502020204030204" pitchFamily="34" charset="0"/>
            </a:endParaRPr>
          </a:p>
          <a:p>
            <a:pPr marL="342900" indent="-342900" algn="l">
              <a:buFont typeface="Arial" panose="020B0604020202020204" pitchFamily="34" charset="0"/>
              <a:buChar char="•"/>
            </a:pPr>
            <a:r>
              <a:rPr lang="sv-SE" sz="2200" dirty="0"/>
              <a:t>Producentansvaret för textil (EPR </a:t>
            </a:r>
            <a:r>
              <a:rPr lang="sv-SE" sz="2200" dirty="0" err="1"/>
              <a:t>Textile</a:t>
            </a:r>
            <a:r>
              <a:rPr lang="sv-SE" sz="2200" dirty="0"/>
              <a:t>), uppdatering</a:t>
            </a:r>
          </a:p>
          <a:p>
            <a:pPr marL="342900" indent="-342900" algn="l">
              <a:buFont typeface="Arial" panose="020B0604020202020204" pitchFamily="34" charset="0"/>
              <a:buChar char="•"/>
            </a:pPr>
            <a:endParaRPr lang="sv-SE" sz="2200" b="0" i="0" dirty="0">
              <a:effectLst/>
            </a:endParaRPr>
          </a:p>
          <a:p>
            <a:pPr marL="342900" indent="-342900">
              <a:buFont typeface="Arial" panose="020B0604020202020204" pitchFamily="34" charset="0"/>
              <a:buChar char="•"/>
            </a:pPr>
            <a:r>
              <a:rPr lang="sv-SE" sz="2200" dirty="0"/>
              <a:t>Hållbarhetslagstiftning, generell statusuppdatering</a:t>
            </a:r>
            <a:endParaRPr lang="sv-SE" sz="2200" b="0" i="0" dirty="0">
              <a:effectLst/>
            </a:endParaRPr>
          </a:p>
          <a:p>
            <a:pPr marL="342900" indent="-342900" algn="l">
              <a:buFont typeface="Arial" panose="020B0604020202020204" pitchFamily="34" charset="0"/>
              <a:buChar char="•"/>
            </a:pPr>
            <a:endParaRPr lang="sv-SE" sz="2200" b="0" i="0" dirty="0">
              <a:effectLst/>
            </a:endParaRPr>
          </a:p>
          <a:p>
            <a:pPr marL="342900" indent="-342900" algn="l">
              <a:buFont typeface="Arial" panose="020B0604020202020204" pitchFamily="34" charset="0"/>
              <a:buChar char="•"/>
            </a:pPr>
            <a:r>
              <a:rPr lang="sv-SE" sz="2200" b="0" i="0" dirty="0">
                <a:effectLst/>
              </a:rPr>
              <a:t>Tips på event, webinar, utlysningar m.m.</a:t>
            </a:r>
          </a:p>
          <a:p>
            <a:pPr algn="l"/>
            <a:endParaRPr lang="sv-SE" sz="2200" b="0" i="0" dirty="0">
              <a:effectLst/>
            </a:endParaRPr>
          </a:p>
          <a:p>
            <a:pPr marL="342900" indent="-342900" algn="l">
              <a:buFont typeface="Arial" panose="020B0604020202020204" pitchFamily="34" charset="0"/>
              <a:buChar char="•"/>
            </a:pPr>
            <a:r>
              <a:rPr lang="sv-SE" sz="2200" b="0" i="0" dirty="0">
                <a:solidFill>
                  <a:srgbClr val="00B0F0"/>
                </a:solidFill>
                <a:effectLst/>
              </a:rPr>
              <a:t>Frågor och övrigt</a:t>
            </a:r>
          </a:p>
          <a:p>
            <a:pPr algn="l"/>
            <a:r>
              <a:rPr lang="sv-SE" sz="2200" b="0" i="0" dirty="0">
                <a:effectLst/>
              </a:rPr>
              <a:t> </a:t>
            </a:r>
            <a:endParaRPr lang="sv-SE" sz="2200" b="1" dirty="0"/>
          </a:p>
        </p:txBody>
      </p:sp>
      <p:pic>
        <p:nvPicPr>
          <p:cNvPr id="4" name="Bildobjekt 3">
            <a:extLst>
              <a:ext uri="{FF2B5EF4-FFF2-40B4-BE49-F238E27FC236}">
                <a16:creationId xmlns:a16="http://schemas.microsoft.com/office/drawing/2014/main" id="{3BB821A8-D0B9-4465-971A-0F3E2B3115E6}"/>
              </a:ext>
            </a:extLst>
          </p:cNvPr>
          <p:cNvPicPr>
            <a:picLocks noChangeAspect="1"/>
          </p:cNvPicPr>
          <p:nvPr/>
        </p:nvPicPr>
        <p:blipFill>
          <a:blip r:embed="rId3"/>
          <a:stretch>
            <a:fillRect/>
          </a:stretch>
        </p:blipFill>
        <p:spPr>
          <a:xfrm>
            <a:off x="9491331" y="6307974"/>
            <a:ext cx="1895993" cy="349814"/>
          </a:xfrm>
          <a:prstGeom prst="rect">
            <a:avLst/>
          </a:prstGeom>
        </p:spPr>
      </p:pic>
      <p:pic>
        <p:nvPicPr>
          <p:cNvPr id="9" name="Bildobjekt 8">
            <a:extLst>
              <a:ext uri="{FF2B5EF4-FFF2-40B4-BE49-F238E27FC236}">
                <a16:creationId xmlns:a16="http://schemas.microsoft.com/office/drawing/2014/main" id="{478101FD-F6EB-4999-90DC-33C092B60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6760" y="1127723"/>
            <a:ext cx="4190564" cy="4429534"/>
          </a:xfrm>
          <a:prstGeom prst="rect">
            <a:avLst/>
          </a:prstGeom>
        </p:spPr>
      </p:pic>
    </p:spTree>
    <p:extLst>
      <p:ext uri="{BB962C8B-B14F-4D97-AF65-F5344CB8AC3E}">
        <p14:creationId xmlns:p14="http://schemas.microsoft.com/office/powerpoint/2010/main" val="1662213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24A4913-63F6-441F-BC5E-446028BD05B1}"/>
              </a:ext>
            </a:extLst>
          </p:cNvPr>
          <p:cNvSpPr txBox="1"/>
          <p:nvPr/>
        </p:nvSpPr>
        <p:spPr>
          <a:xfrm>
            <a:off x="1063824" y="432812"/>
            <a:ext cx="10369152" cy="584775"/>
          </a:xfrm>
          <a:prstGeom prst="rect">
            <a:avLst/>
          </a:prstGeom>
          <a:noFill/>
        </p:spPr>
        <p:txBody>
          <a:bodyPr wrap="square" rtlCol="0">
            <a:spAutoFit/>
          </a:bodyPr>
          <a:lstStyle/>
          <a:p>
            <a:pPr algn="ctr"/>
            <a:r>
              <a:rPr lang="sv-SE" sz="3200" b="1" dirty="0">
                <a:latin typeface="Caslon 540" pitchFamily="50" charset="0"/>
              </a:rPr>
              <a:t>Summering</a:t>
            </a:r>
            <a:endParaRPr lang="sv-SE" sz="3200" b="1" dirty="0">
              <a:solidFill>
                <a:schemeClr val="tx1"/>
              </a:solidFill>
            </a:endParaRPr>
          </a:p>
        </p:txBody>
      </p:sp>
      <p:sp>
        <p:nvSpPr>
          <p:cNvPr id="3" name="Platshållare för innehåll 2">
            <a:extLst>
              <a:ext uri="{FF2B5EF4-FFF2-40B4-BE49-F238E27FC236}">
                <a16:creationId xmlns:a16="http://schemas.microsoft.com/office/drawing/2014/main" id="{C4CFD492-335B-4823-89AE-0247D6055EF3}"/>
              </a:ext>
            </a:extLst>
          </p:cNvPr>
          <p:cNvSpPr txBox="1">
            <a:spLocks/>
          </p:cNvSpPr>
          <p:nvPr/>
        </p:nvSpPr>
        <p:spPr>
          <a:xfrm>
            <a:off x="1196827" y="1759575"/>
            <a:ext cx="5614246" cy="3755919"/>
          </a:xfrm>
          <a:prstGeom prst="rect">
            <a:avLst/>
          </a:prstGeom>
          <a:solidFill>
            <a:schemeClr val="bg1">
              <a:lumMod val="95000"/>
            </a:schemeClr>
          </a:solidFill>
          <a:ln w="12700">
            <a:miter lim="400000"/>
          </a:ln>
          <a:extLst>
            <a:ext uri="{C572A759-6A51-4108-AA02-DFA0A04FC94B}">
              <ma14:wrappingTextBoxFlag xmlns:ma14="http://schemas.microsoft.com/office/mac/drawingml/2011/main" xmlns="" val="1"/>
            </a:ext>
          </a:extLst>
        </p:spPr>
        <p:txBody>
          <a:bodyPr lIns="45719" rIns="45719">
            <a:normAutofit/>
          </a:bodyPr>
          <a:lst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Calibri"/>
                <a:ea typeface="Calibri"/>
                <a:cs typeface="Calibri"/>
                <a:sym typeface="Calibri"/>
              </a:defRPr>
            </a:lvl9pPr>
          </a:lstStyle>
          <a:p>
            <a:pPr marL="0" indent="0">
              <a:buNone/>
            </a:pPr>
            <a:endParaRPr lang="sv-SE" sz="1800" b="1" dirty="0">
              <a:latin typeface="+mn-lt"/>
            </a:endParaRPr>
          </a:p>
          <a:p>
            <a:pPr marL="0" indent="0">
              <a:buNone/>
            </a:pPr>
            <a:r>
              <a:rPr lang="sv-SE" sz="1800" b="1" dirty="0">
                <a:latin typeface="+mn-lt"/>
              </a:rPr>
              <a:t>1) </a:t>
            </a:r>
            <a:r>
              <a:rPr lang="sv-SE" sz="1800" b="1" dirty="0" err="1">
                <a:latin typeface="+mn-lt"/>
              </a:rPr>
              <a:t>Due</a:t>
            </a:r>
            <a:r>
              <a:rPr lang="sv-SE" sz="1800" b="1" dirty="0">
                <a:latin typeface="+mn-lt"/>
              </a:rPr>
              <a:t> </a:t>
            </a:r>
            <a:r>
              <a:rPr lang="sv-SE" sz="1800" b="1" dirty="0" err="1">
                <a:latin typeface="+mn-lt"/>
              </a:rPr>
              <a:t>Diligence</a:t>
            </a:r>
            <a:endParaRPr lang="sv-SE" sz="1800" b="1" dirty="0">
              <a:latin typeface="+mn-lt"/>
            </a:endParaRPr>
          </a:p>
          <a:p>
            <a:pPr marL="0" indent="0">
              <a:buNone/>
            </a:pPr>
            <a:endParaRPr lang="sv-SE" sz="1800" b="1" dirty="0">
              <a:latin typeface="+mn-lt"/>
            </a:endParaRPr>
          </a:p>
          <a:p>
            <a:pPr marL="0" indent="0">
              <a:buNone/>
            </a:pPr>
            <a:r>
              <a:rPr lang="sv-SE" sz="1800" b="1" dirty="0">
                <a:latin typeface="+mn-lt"/>
              </a:rPr>
              <a:t>2) Producentansvaret Textil</a:t>
            </a:r>
          </a:p>
          <a:p>
            <a:pPr marL="0" indent="0">
              <a:buNone/>
            </a:pPr>
            <a:endParaRPr lang="sv-SE" sz="1800" b="1" dirty="0">
              <a:latin typeface="+mn-lt"/>
            </a:endParaRPr>
          </a:p>
          <a:p>
            <a:pPr marL="0" indent="0">
              <a:buNone/>
            </a:pPr>
            <a:r>
              <a:rPr lang="sv-SE" sz="1800" b="1" dirty="0">
                <a:latin typeface="+mn-lt"/>
              </a:rPr>
              <a:t>3) Hållbarhetslagstiftningen – uppdatering</a:t>
            </a:r>
          </a:p>
          <a:p>
            <a:pPr marL="0" indent="0">
              <a:buNone/>
            </a:pPr>
            <a:endParaRPr lang="sv-SE" sz="1800" b="1" dirty="0">
              <a:latin typeface="+mn-lt"/>
            </a:endParaRPr>
          </a:p>
          <a:p>
            <a:pPr marL="0" indent="0">
              <a:buNone/>
            </a:pPr>
            <a:r>
              <a:rPr lang="sv-SE" sz="1800" b="1" dirty="0">
                <a:latin typeface="+mn-lt"/>
              </a:rPr>
              <a:t>4) Tips på event, utlysningar, rapporter m.m.</a:t>
            </a:r>
          </a:p>
          <a:p>
            <a:pPr marL="0" indent="0">
              <a:buNone/>
            </a:pPr>
            <a:endParaRPr lang="sv-SE" sz="1800" b="1" dirty="0">
              <a:latin typeface="+mn-lt"/>
            </a:endParaRPr>
          </a:p>
          <a:p>
            <a:pPr marL="0" indent="0">
              <a:buNone/>
            </a:pPr>
            <a:endParaRPr lang="sv-SE" sz="1800" b="1" dirty="0">
              <a:latin typeface="+mn-lt"/>
            </a:endParaRPr>
          </a:p>
          <a:p>
            <a:pPr marL="0" indent="0">
              <a:buNone/>
            </a:pPr>
            <a:endParaRPr lang="sv-SE" sz="1800" b="1" dirty="0">
              <a:latin typeface="+mn-lt"/>
            </a:endParaRPr>
          </a:p>
          <a:p>
            <a:pPr marL="0" indent="0">
              <a:buNone/>
            </a:pPr>
            <a:endParaRPr lang="sv-SE" sz="1800" b="1" dirty="0">
              <a:latin typeface="+mn-lt"/>
            </a:endParaRPr>
          </a:p>
          <a:p>
            <a:pPr marL="0" indent="0">
              <a:buNone/>
            </a:pPr>
            <a:endParaRPr lang="sv-SE" sz="1800" b="1" dirty="0">
              <a:latin typeface="+mn-lt"/>
            </a:endParaRPr>
          </a:p>
        </p:txBody>
      </p:sp>
      <p:pic>
        <p:nvPicPr>
          <p:cNvPr id="5" name="Bildobjekt 4">
            <a:extLst>
              <a:ext uri="{FF2B5EF4-FFF2-40B4-BE49-F238E27FC236}">
                <a16:creationId xmlns:a16="http://schemas.microsoft.com/office/drawing/2014/main" id="{1DF648C4-CF1F-4D2C-9247-7F60701C841D}"/>
              </a:ext>
            </a:extLst>
          </p:cNvPr>
          <p:cNvPicPr>
            <a:picLocks noChangeAspect="1"/>
          </p:cNvPicPr>
          <p:nvPr/>
        </p:nvPicPr>
        <p:blipFill rotWithShape="1">
          <a:blip r:embed="rId3"/>
          <a:srcRect l="37398" r="32398" b="7296"/>
          <a:stretch/>
        </p:blipFill>
        <p:spPr>
          <a:xfrm>
            <a:off x="6959929" y="1772044"/>
            <a:ext cx="3837587" cy="3755919"/>
          </a:xfrm>
          <a:prstGeom prst="rect">
            <a:avLst/>
          </a:prstGeom>
        </p:spPr>
      </p:pic>
    </p:spTree>
    <p:extLst>
      <p:ext uri="{BB962C8B-B14F-4D97-AF65-F5344CB8AC3E}">
        <p14:creationId xmlns:p14="http://schemas.microsoft.com/office/powerpoint/2010/main" val="3213388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tråd&#10;&#10;Automatiskt genererad beskrivning">
            <a:extLst>
              <a:ext uri="{FF2B5EF4-FFF2-40B4-BE49-F238E27FC236}">
                <a16:creationId xmlns:a16="http://schemas.microsoft.com/office/drawing/2014/main" id="{0E0ED8A2-4642-44E3-88A1-5EE9705142DB}"/>
              </a:ext>
            </a:extLst>
          </p:cNvPr>
          <p:cNvPicPr>
            <a:picLocks noChangeAspect="1"/>
          </p:cNvPicPr>
          <p:nvPr/>
        </p:nvPicPr>
        <p:blipFill rotWithShape="1">
          <a:blip r:embed="rId3">
            <a:extLst>
              <a:ext uri="{28A0092B-C50C-407E-A947-70E740481C1C}">
                <a14:useLocalDpi xmlns:a14="http://schemas.microsoft.com/office/drawing/2010/main" val="0"/>
              </a:ext>
            </a:extLst>
          </a:blip>
          <a:srcRect b="19451"/>
          <a:stretch/>
        </p:blipFill>
        <p:spPr>
          <a:xfrm>
            <a:off x="-2944142" y="0"/>
            <a:ext cx="15136142" cy="6858000"/>
          </a:xfrm>
          <a:prstGeom prst="rect">
            <a:avLst/>
          </a:prstGeom>
        </p:spPr>
      </p:pic>
      <p:sp>
        <p:nvSpPr>
          <p:cNvPr id="7" name="textruta 6">
            <a:extLst>
              <a:ext uri="{FF2B5EF4-FFF2-40B4-BE49-F238E27FC236}">
                <a16:creationId xmlns:a16="http://schemas.microsoft.com/office/drawing/2014/main" id="{85887937-20C1-4270-AF2E-126C005ABFD4}"/>
              </a:ext>
            </a:extLst>
          </p:cNvPr>
          <p:cNvSpPr txBox="1"/>
          <p:nvPr/>
        </p:nvSpPr>
        <p:spPr>
          <a:xfrm>
            <a:off x="302287" y="2011079"/>
            <a:ext cx="3515578" cy="830997"/>
          </a:xfrm>
          <a:prstGeom prst="rect">
            <a:avLst/>
          </a:prstGeom>
          <a:noFill/>
        </p:spPr>
        <p:txBody>
          <a:bodyPr wrap="none" rtlCol="0">
            <a:spAutoFit/>
          </a:bodyPr>
          <a:lstStyle/>
          <a:p>
            <a:r>
              <a:rPr lang="sv-SE" sz="4800" dirty="0">
                <a:solidFill>
                  <a:schemeClr val="bg1"/>
                </a:solidFill>
              </a:rPr>
              <a:t>Tack för idag!</a:t>
            </a:r>
          </a:p>
        </p:txBody>
      </p:sp>
    </p:spTree>
    <p:extLst>
      <p:ext uri="{BB962C8B-B14F-4D97-AF65-F5344CB8AC3E}">
        <p14:creationId xmlns:p14="http://schemas.microsoft.com/office/powerpoint/2010/main" val="283928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0">
            <a:extLst>
              <a:ext uri="{FF2B5EF4-FFF2-40B4-BE49-F238E27FC236}">
                <a16:creationId xmlns:a16="http://schemas.microsoft.com/office/drawing/2014/main" id="{129D50A1-B982-4828-8E92-4E3D1F27009B}"/>
              </a:ext>
            </a:extLst>
          </p:cNvPr>
          <p:cNvSpPr txBox="1"/>
          <p:nvPr/>
        </p:nvSpPr>
        <p:spPr>
          <a:xfrm>
            <a:off x="497903" y="1946295"/>
            <a:ext cx="1454425" cy="553998"/>
          </a:xfrm>
          <a:prstGeom prst="rect">
            <a:avLst/>
          </a:prstGeom>
          <a:solidFill>
            <a:schemeClr val="tx2">
              <a:lumMod val="20000"/>
              <a:lumOff val="80000"/>
            </a:schemeClr>
          </a:solidFill>
          <a:ln w="6350">
            <a:solidFill>
              <a:schemeClr val="accent1">
                <a:lumMod val="40000"/>
                <a:lumOff val="60000"/>
              </a:schemeClr>
            </a:solidFill>
          </a:ln>
        </p:spPr>
        <p:txBody>
          <a:bodyPr wrap="square" rtlCol="0">
            <a:spAutoFit/>
          </a:bodyPr>
          <a:lstStyle/>
          <a:p>
            <a:pPr algn="ctr"/>
            <a:r>
              <a:rPr lang="sv-SE" dirty="0"/>
              <a:t>Insamling – </a:t>
            </a:r>
            <a:r>
              <a:rPr lang="sv-SE" sz="1200" dirty="0"/>
              <a:t>VEM &amp; HUR?</a:t>
            </a:r>
          </a:p>
        </p:txBody>
      </p:sp>
      <p:sp>
        <p:nvSpPr>
          <p:cNvPr id="40" name="textruta 39">
            <a:extLst>
              <a:ext uri="{FF2B5EF4-FFF2-40B4-BE49-F238E27FC236}">
                <a16:creationId xmlns:a16="http://schemas.microsoft.com/office/drawing/2014/main" id="{9D39DFF1-51FD-4F2D-8E4E-9B6E12A24232}"/>
              </a:ext>
            </a:extLst>
          </p:cNvPr>
          <p:cNvSpPr txBox="1"/>
          <p:nvPr/>
        </p:nvSpPr>
        <p:spPr>
          <a:xfrm>
            <a:off x="620681" y="1000461"/>
            <a:ext cx="8149026" cy="707886"/>
          </a:xfrm>
          <a:prstGeom prst="rect">
            <a:avLst/>
          </a:prstGeom>
          <a:noFill/>
        </p:spPr>
        <p:txBody>
          <a:bodyPr wrap="none" rtlCol="0">
            <a:spAutoFit/>
          </a:bodyPr>
          <a:lstStyle/>
          <a:p>
            <a:r>
              <a:rPr lang="sv-SE" sz="2000" dirty="0"/>
              <a:t>Efter 1 januari 2024  ansvarar producenterna av den textil som ska samlas in </a:t>
            </a:r>
            <a:br>
              <a:rPr lang="sv-SE" sz="2000" dirty="0"/>
            </a:br>
            <a:r>
              <a:rPr lang="sv-SE" sz="2000" dirty="0"/>
              <a:t>för kostnader relaterade till insamlad textil.</a:t>
            </a:r>
          </a:p>
        </p:txBody>
      </p:sp>
      <p:sp>
        <p:nvSpPr>
          <p:cNvPr id="58" name="TextBox 10">
            <a:extLst>
              <a:ext uri="{FF2B5EF4-FFF2-40B4-BE49-F238E27FC236}">
                <a16:creationId xmlns:a16="http://schemas.microsoft.com/office/drawing/2014/main" id="{7068CD59-97BE-4AFD-A1E1-342CF7B9380D}"/>
              </a:ext>
            </a:extLst>
          </p:cNvPr>
          <p:cNvSpPr txBox="1"/>
          <p:nvPr/>
        </p:nvSpPr>
        <p:spPr>
          <a:xfrm>
            <a:off x="6375675" y="2904436"/>
            <a:ext cx="1662350" cy="553998"/>
          </a:xfrm>
          <a:prstGeom prst="rect">
            <a:avLst/>
          </a:prstGeom>
          <a:solidFill>
            <a:schemeClr val="accent1">
              <a:lumMod val="20000"/>
              <a:lumOff val="80000"/>
            </a:schemeClr>
          </a:solidFill>
          <a:ln w="6350">
            <a:solidFill>
              <a:schemeClr val="tx1"/>
            </a:solidFill>
          </a:ln>
        </p:spPr>
        <p:txBody>
          <a:bodyPr wrap="square" rtlCol="0">
            <a:spAutoFit/>
          </a:bodyPr>
          <a:lstStyle/>
          <a:p>
            <a:pPr algn="ctr"/>
            <a:r>
              <a:rPr lang="sv-SE" dirty="0"/>
              <a:t>Sortering – </a:t>
            </a:r>
          </a:p>
          <a:p>
            <a:pPr algn="ctr"/>
            <a:r>
              <a:rPr lang="sv-SE" sz="1200" dirty="0"/>
              <a:t>VEM &amp; HUR?</a:t>
            </a:r>
          </a:p>
        </p:txBody>
      </p:sp>
      <p:cxnSp>
        <p:nvCxnSpPr>
          <p:cNvPr id="61" name="Rak pilkoppling 60">
            <a:extLst>
              <a:ext uri="{FF2B5EF4-FFF2-40B4-BE49-F238E27FC236}">
                <a16:creationId xmlns:a16="http://schemas.microsoft.com/office/drawing/2014/main" id="{CF514899-8E45-4DEB-9D38-E27D5D3AAE68}"/>
              </a:ext>
            </a:extLst>
          </p:cNvPr>
          <p:cNvCxnSpPr>
            <a:cxnSpLocks/>
            <a:endCxn id="50" idx="1"/>
          </p:cNvCxnSpPr>
          <p:nvPr/>
        </p:nvCxnSpPr>
        <p:spPr>
          <a:xfrm>
            <a:off x="1994876" y="2223294"/>
            <a:ext cx="1284546" cy="722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Rak pilkoppling 64">
            <a:extLst>
              <a:ext uri="{FF2B5EF4-FFF2-40B4-BE49-F238E27FC236}">
                <a16:creationId xmlns:a16="http://schemas.microsoft.com/office/drawing/2014/main" id="{841C8CE8-122B-49E8-9B26-7618E756ED73}"/>
              </a:ext>
            </a:extLst>
          </p:cNvPr>
          <p:cNvCxnSpPr>
            <a:cxnSpLocks/>
            <a:stCxn id="58" idx="3"/>
          </p:cNvCxnSpPr>
          <p:nvPr/>
        </p:nvCxnSpPr>
        <p:spPr>
          <a:xfrm flipV="1">
            <a:off x="8038025" y="2659978"/>
            <a:ext cx="830503" cy="5214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Rektangel 12">
            <a:extLst>
              <a:ext uri="{FF2B5EF4-FFF2-40B4-BE49-F238E27FC236}">
                <a16:creationId xmlns:a16="http://schemas.microsoft.com/office/drawing/2014/main" id="{DD973D3D-85F9-430C-9068-6452F5FB1A1D}"/>
              </a:ext>
            </a:extLst>
          </p:cNvPr>
          <p:cNvSpPr/>
          <p:nvPr/>
        </p:nvSpPr>
        <p:spPr>
          <a:xfrm>
            <a:off x="541992" y="390024"/>
            <a:ext cx="6052683" cy="584775"/>
          </a:xfrm>
          <a:prstGeom prst="rect">
            <a:avLst/>
          </a:prstGeom>
        </p:spPr>
        <p:txBody>
          <a:bodyPr wrap="none">
            <a:spAutoFit/>
          </a:bodyPr>
          <a:lstStyle/>
          <a:p>
            <a:r>
              <a:rPr lang="sv-SE" sz="3200" u="sng" dirty="0"/>
              <a:t>Efter införande av producentansvar</a:t>
            </a:r>
            <a:endParaRPr lang="sv-SE" sz="3200" dirty="0"/>
          </a:p>
        </p:txBody>
      </p:sp>
      <p:sp>
        <p:nvSpPr>
          <p:cNvPr id="50" name="textruta 49">
            <a:extLst>
              <a:ext uri="{FF2B5EF4-FFF2-40B4-BE49-F238E27FC236}">
                <a16:creationId xmlns:a16="http://schemas.microsoft.com/office/drawing/2014/main" id="{9AECBC91-592A-4650-A0A0-69F220DD1733}"/>
              </a:ext>
            </a:extLst>
          </p:cNvPr>
          <p:cNvSpPr txBox="1"/>
          <p:nvPr/>
        </p:nvSpPr>
        <p:spPr>
          <a:xfrm>
            <a:off x="3279422" y="2110901"/>
            <a:ext cx="1812022" cy="369332"/>
          </a:xfrm>
          <a:prstGeom prst="rect">
            <a:avLst/>
          </a:prstGeom>
          <a:noFill/>
          <a:ln w="28575">
            <a:solidFill>
              <a:srgbClr val="00B050"/>
            </a:solidFill>
          </a:ln>
        </p:spPr>
        <p:txBody>
          <a:bodyPr wrap="square" rtlCol="0">
            <a:spAutoFit/>
          </a:bodyPr>
          <a:lstStyle/>
          <a:p>
            <a:r>
              <a:rPr lang="sv-SE" dirty="0"/>
              <a:t>Kommuner</a:t>
            </a:r>
          </a:p>
        </p:txBody>
      </p:sp>
      <p:sp>
        <p:nvSpPr>
          <p:cNvPr id="52" name="textruta 51">
            <a:extLst>
              <a:ext uri="{FF2B5EF4-FFF2-40B4-BE49-F238E27FC236}">
                <a16:creationId xmlns:a16="http://schemas.microsoft.com/office/drawing/2014/main" id="{A06F9552-2177-47D6-9233-7D9876C3ED3C}"/>
              </a:ext>
            </a:extLst>
          </p:cNvPr>
          <p:cNvSpPr txBox="1"/>
          <p:nvPr/>
        </p:nvSpPr>
        <p:spPr>
          <a:xfrm>
            <a:off x="3310264" y="2684920"/>
            <a:ext cx="1812022" cy="369332"/>
          </a:xfrm>
          <a:prstGeom prst="rect">
            <a:avLst/>
          </a:prstGeom>
          <a:noFill/>
          <a:ln w="28575">
            <a:solidFill>
              <a:srgbClr val="00B050"/>
            </a:solidFill>
          </a:ln>
        </p:spPr>
        <p:txBody>
          <a:bodyPr wrap="square" rtlCol="0">
            <a:spAutoFit/>
          </a:bodyPr>
          <a:lstStyle/>
          <a:p>
            <a:r>
              <a:rPr lang="sv-SE" dirty="0"/>
              <a:t>Materialbolag</a:t>
            </a:r>
          </a:p>
        </p:txBody>
      </p:sp>
      <p:sp>
        <p:nvSpPr>
          <p:cNvPr id="54" name="textruta 53">
            <a:extLst>
              <a:ext uri="{FF2B5EF4-FFF2-40B4-BE49-F238E27FC236}">
                <a16:creationId xmlns:a16="http://schemas.microsoft.com/office/drawing/2014/main" id="{281508F4-F8E1-493D-AE7D-B09F610B3907}"/>
              </a:ext>
            </a:extLst>
          </p:cNvPr>
          <p:cNvSpPr txBox="1"/>
          <p:nvPr/>
        </p:nvSpPr>
        <p:spPr>
          <a:xfrm>
            <a:off x="3332421" y="3252603"/>
            <a:ext cx="1896893" cy="369332"/>
          </a:xfrm>
          <a:prstGeom prst="rect">
            <a:avLst/>
          </a:prstGeom>
          <a:noFill/>
          <a:ln w="31750">
            <a:solidFill>
              <a:srgbClr val="00B050"/>
            </a:solidFill>
          </a:ln>
        </p:spPr>
        <p:txBody>
          <a:bodyPr wrap="square" rtlCol="0">
            <a:spAutoFit/>
          </a:bodyPr>
          <a:lstStyle/>
          <a:p>
            <a:r>
              <a:rPr lang="sv-SE" dirty="0"/>
              <a:t>Återvinningsbolag</a:t>
            </a:r>
          </a:p>
        </p:txBody>
      </p:sp>
      <p:sp>
        <p:nvSpPr>
          <p:cNvPr id="59" name="textruta 58">
            <a:extLst>
              <a:ext uri="{FF2B5EF4-FFF2-40B4-BE49-F238E27FC236}">
                <a16:creationId xmlns:a16="http://schemas.microsoft.com/office/drawing/2014/main" id="{3CC74146-01E8-4850-8828-01C7D6304BCB}"/>
              </a:ext>
            </a:extLst>
          </p:cNvPr>
          <p:cNvSpPr txBox="1"/>
          <p:nvPr/>
        </p:nvSpPr>
        <p:spPr>
          <a:xfrm>
            <a:off x="3353891" y="3812864"/>
            <a:ext cx="2395815" cy="646331"/>
          </a:xfrm>
          <a:prstGeom prst="rect">
            <a:avLst/>
          </a:prstGeom>
          <a:noFill/>
          <a:ln w="28575">
            <a:solidFill>
              <a:srgbClr val="00B050"/>
            </a:solidFill>
          </a:ln>
        </p:spPr>
        <p:txBody>
          <a:bodyPr wrap="square" rtlCol="0">
            <a:spAutoFit/>
          </a:bodyPr>
          <a:lstStyle/>
          <a:p>
            <a:r>
              <a:rPr lang="sv-SE" dirty="0"/>
              <a:t>FTI, Förpacknings och tidningsinsamlingen</a:t>
            </a:r>
          </a:p>
        </p:txBody>
      </p:sp>
      <p:pic>
        <p:nvPicPr>
          <p:cNvPr id="71" name="Bildobjekt 70">
            <a:extLst>
              <a:ext uri="{FF2B5EF4-FFF2-40B4-BE49-F238E27FC236}">
                <a16:creationId xmlns:a16="http://schemas.microsoft.com/office/drawing/2014/main" id="{E7A730E9-8EDB-4455-9427-C4867E81919F}"/>
              </a:ext>
            </a:extLst>
          </p:cNvPr>
          <p:cNvPicPr>
            <a:picLocks noChangeAspect="1"/>
          </p:cNvPicPr>
          <p:nvPr/>
        </p:nvPicPr>
        <p:blipFill rotWithShape="1">
          <a:blip r:embed="rId2"/>
          <a:srcRect l="3841" t="6304" r="53768" b="6304"/>
          <a:stretch/>
        </p:blipFill>
        <p:spPr>
          <a:xfrm>
            <a:off x="5779486" y="4003113"/>
            <a:ext cx="3039291" cy="2236606"/>
          </a:xfrm>
          <a:prstGeom prst="rect">
            <a:avLst/>
          </a:prstGeom>
        </p:spPr>
      </p:pic>
      <p:sp>
        <p:nvSpPr>
          <p:cNvPr id="79" name="Platshållare för innehåll 17">
            <a:extLst>
              <a:ext uri="{FF2B5EF4-FFF2-40B4-BE49-F238E27FC236}">
                <a16:creationId xmlns:a16="http://schemas.microsoft.com/office/drawing/2014/main" id="{3BAEC027-B10F-401D-8BCA-DF8FFEF7D8F2}"/>
              </a:ext>
            </a:extLst>
          </p:cNvPr>
          <p:cNvSpPr txBox="1">
            <a:spLocks/>
          </p:cNvSpPr>
          <p:nvPr/>
        </p:nvSpPr>
        <p:spPr>
          <a:xfrm>
            <a:off x="257010" y="4891298"/>
            <a:ext cx="2186768" cy="1823827"/>
          </a:xfrm>
          <a:prstGeom prst="rect">
            <a:avLst/>
          </a:prstGeom>
          <a:ln w="25400">
            <a:solidFill>
              <a:schemeClr val="accent6"/>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dirty="0"/>
              <a:t>Mål år 2028: 70% insamling  -&gt; 60550 ton </a:t>
            </a:r>
          </a:p>
          <a:p>
            <a:pPr marL="0" indent="0">
              <a:buFont typeface="Arial" panose="020B0604020202020204" pitchFamily="34" charset="0"/>
              <a:buNone/>
            </a:pPr>
            <a:r>
              <a:rPr lang="sv-SE" sz="1600" dirty="0"/>
              <a:t>Mål år 2032: 80% insamling -&gt; 69200 ton </a:t>
            </a:r>
          </a:p>
          <a:p>
            <a:pPr marL="0" indent="0">
              <a:buFont typeface="Arial" panose="020B0604020202020204" pitchFamily="34" charset="0"/>
              <a:buNone/>
            </a:pPr>
            <a:r>
              <a:rPr lang="sv-SE" sz="1600" dirty="0"/>
              <a:t>Mål år 2036: 90% insamling-&gt; 77850 ton</a:t>
            </a:r>
            <a:endParaRPr lang="sv-SE" sz="1800" dirty="0"/>
          </a:p>
        </p:txBody>
      </p:sp>
      <p:sp>
        <p:nvSpPr>
          <p:cNvPr id="80" name="textruta 79">
            <a:extLst>
              <a:ext uri="{FF2B5EF4-FFF2-40B4-BE49-F238E27FC236}">
                <a16:creationId xmlns:a16="http://schemas.microsoft.com/office/drawing/2014/main" id="{7E55388A-B1E0-4A42-A9C8-1D359B772B90}"/>
              </a:ext>
            </a:extLst>
          </p:cNvPr>
          <p:cNvSpPr txBox="1"/>
          <p:nvPr/>
        </p:nvSpPr>
        <p:spPr>
          <a:xfrm>
            <a:off x="257010" y="2731298"/>
            <a:ext cx="2506740" cy="2092881"/>
          </a:xfrm>
          <a:prstGeom prst="rect">
            <a:avLst/>
          </a:prstGeom>
          <a:noFill/>
        </p:spPr>
        <p:txBody>
          <a:bodyPr wrap="square" rtlCol="0">
            <a:spAutoFit/>
          </a:bodyPr>
          <a:lstStyle/>
          <a:p>
            <a:r>
              <a:rPr lang="sv-SE" sz="1600" b="1" u="sng" dirty="0"/>
              <a:t>KRAV: </a:t>
            </a:r>
          </a:p>
          <a:p>
            <a:r>
              <a:rPr lang="sv-SE" sz="1600" dirty="0"/>
              <a:t>1. Insamlingsplatser för hushållen ska vara på platser som en stor del av hushållen besöker.</a:t>
            </a:r>
          </a:p>
          <a:p>
            <a:r>
              <a:rPr lang="sv-SE" sz="1600" dirty="0"/>
              <a:t>2. Det ska finnas insamlings-platser i varje kommun.</a:t>
            </a:r>
          </a:p>
          <a:p>
            <a:endParaRPr lang="sv-SE" dirty="0"/>
          </a:p>
        </p:txBody>
      </p:sp>
      <p:pic>
        <p:nvPicPr>
          <p:cNvPr id="2" name="Bildobjekt 1">
            <a:extLst>
              <a:ext uri="{FF2B5EF4-FFF2-40B4-BE49-F238E27FC236}">
                <a16:creationId xmlns:a16="http://schemas.microsoft.com/office/drawing/2014/main" id="{5FA4026F-F26E-45AB-8F44-05F226BFC7BD}"/>
              </a:ext>
            </a:extLst>
          </p:cNvPr>
          <p:cNvPicPr>
            <a:picLocks noChangeAspect="1"/>
          </p:cNvPicPr>
          <p:nvPr/>
        </p:nvPicPr>
        <p:blipFill rotWithShape="1">
          <a:blip r:embed="rId3"/>
          <a:srcRect l="41486" t="56654" r="32771" b="6616"/>
          <a:stretch/>
        </p:blipFill>
        <p:spPr>
          <a:xfrm>
            <a:off x="8749118" y="1370779"/>
            <a:ext cx="3331969" cy="3332925"/>
          </a:xfrm>
          <a:prstGeom prst="rect">
            <a:avLst/>
          </a:prstGeom>
        </p:spPr>
      </p:pic>
      <p:cxnSp>
        <p:nvCxnSpPr>
          <p:cNvPr id="20" name="Rak pilkoppling 19">
            <a:extLst>
              <a:ext uri="{FF2B5EF4-FFF2-40B4-BE49-F238E27FC236}">
                <a16:creationId xmlns:a16="http://schemas.microsoft.com/office/drawing/2014/main" id="{7DBFE8B6-CF35-4084-913C-A7FF46D05A81}"/>
              </a:ext>
            </a:extLst>
          </p:cNvPr>
          <p:cNvCxnSpPr>
            <a:cxnSpLocks/>
          </p:cNvCxnSpPr>
          <p:nvPr/>
        </p:nvCxnSpPr>
        <p:spPr>
          <a:xfrm>
            <a:off x="1952328" y="2271569"/>
            <a:ext cx="1357271" cy="598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5E6766D6-93DB-4322-A905-798A27267FA6}"/>
              </a:ext>
            </a:extLst>
          </p:cNvPr>
          <p:cNvCxnSpPr>
            <a:cxnSpLocks/>
          </p:cNvCxnSpPr>
          <p:nvPr/>
        </p:nvCxnSpPr>
        <p:spPr>
          <a:xfrm>
            <a:off x="1952328" y="2272302"/>
            <a:ext cx="1340911" cy="1194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5">
            <a:extLst>
              <a:ext uri="{FF2B5EF4-FFF2-40B4-BE49-F238E27FC236}">
                <a16:creationId xmlns:a16="http://schemas.microsoft.com/office/drawing/2014/main" id="{7DE7F737-CBE3-486C-9EFA-07F3C9EA400A}"/>
              </a:ext>
            </a:extLst>
          </p:cNvPr>
          <p:cNvCxnSpPr>
            <a:cxnSpLocks/>
          </p:cNvCxnSpPr>
          <p:nvPr/>
        </p:nvCxnSpPr>
        <p:spPr>
          <a:xfrm>
            <a:off x="1985938" y="2336611"/>
            <a:ext cx="1353063" cy="1938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7">
            <a:extLst>
              <a:ext uri="{FF2B5EF4-FFF2-40B4-BE49-F238E27FC236}">
                <a16:creationId xmlns:a16="http://schemas.microsoft.com/office/drawing/2014/main" id="{00F38987-8CDA-48A6-AAC0-8AC56A23014B}"/>
              </a:ext>
            </a:extLst>
          </p:cNvPr>
          <p:cNvCxnSpPr>
            <a:cxnSpLocks/>
          </p:cNvCxnSpPr>
          <p:nvPr/>
        </p:nvCxnSpPr>
        <p:spPr>
          <a:xfrm>
            <a:off x="5121621" y="2272101"/>
            <a:ext cx="1204149" cy="732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21A4E538-135D-422B-ABC1-1A5FF137C20A}"/>
              </a:ext>
            </a:extLst>
          </p:cNvPr>
          <p:cNvCxnSpPr>
            <a:cxnSpLocks/>
            <a:stCxn id="52" idx="3"/>
          </p:cNvCxnSpPr>
          <p:nvPr/>
        </p:nvCxnSpPr>
        <p:spPr>
          <a:xfrm>
            <a:off x="5122286" y="2869586"/>
            <a:ext cx="1204149" cy="269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Rak pilkoppling 33">
            <a:extLst>
              <a:ext uri="{FF2B5EF4-FFF2-40B4-BE49-F238E27FC236}">
                <a16:creationId xmlns:a16="http://schemas.microsoft.com/office/drawing/2014/main" id="{30E4AE22-61FB-4E55-8452-AE3096A0047F}"/>
              </a:ext>
            </a:extLst>
          </p:cNvPr>
          <p:cNvCxnSpPr>
            <a:cxnSpLocks/>
          </p:cNvCxnSpPr>
          <p:nvPr/>
        </p:nvCxnSpPr>
        <p:spPr>
          <a:xfrm flipV="1">
            <a:off x="5302107" y="3277527"/>
            <a:ext cx="1058678" cy="183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Rak pilkoppling 35">
            <a:extLst>
              <a:ext uri="{FF2B5EF4-FFF2-40B4-BE49-F238E27FC236}">
                <a16:creationId xmlns:a16="http://schemas.microsoft.com/office/drawing/2014/main" id="{8639882F-A227-4BE0-88AD-7801356F26CA}"/>
              </a:ext>
            </a:extLst>
          </p:cNvPr>
          <p:cNvCxnSpPr>
            <a:cxnSpLocks/>
          </p:cNvCxnSpPr>
          <p:nvPr/>
        </p:nvCxnSpPr>
        <p:spPr>
          <a:xfrm flipV="1">
            <a:off x="5809509" y="3374181"/>
            <a:ext cx="536647" cy="690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ruta 2">
            <a:extLst>
              <a:ext uri="{FF2B5EF4-FFF2-40B4-BE49-F238E27FC236}">
                <a16:creationId xmlns:a16="http://schemas.microsoft.com/office/drawing/2014/main" id="{E50F886D-1D12-42B2-904F-2449BA90CDD1}"/>
              </a:ext>
            </a:extLst>
          </p:cNvPr>
          <p:cNvSpPr txBox="1"/>
          <p:nvPr/>
        </p:nvSpPr>
        <p:spPr>
          <a:xfrm>
            <a:off x="3317840" y="4821542"/>
            <a:ext cx="2356290" cy="646331"/>
          </a:xfrm>
          <a:prstGeom prst="rect">
            <a:avLst/>
          </a:prstGeom>
          <a:solidFill>
            <a:srgbClr val="FFDCD9"/>
          </a:solidFill>
          <a:ln w="28575">
            <a:solidFill>
              <a:srgbClr val="FF0000"/>
            </a:solidFill>
          </a:ln>
        </p:spPr>
        <p:txBody>
          <a:bodyPr wrap="square" rtlCol="0">
            <a:spAutoFit/>
          </a:bodyPr>
          <a:lstStyle/>
          <a:p>
            <a:r>
              <a:rPr lang="sv-SE" dirty="0"/>
              <a:t>Om ingen annan - branschen</a:t>
            </a:r>
          </a:p>
        </p:txBody>
      </p:sp>
      <p:pic>
        <p:nvPicPr>
          <p:cNvPr id="4" name="Bildobjekt 3">
            <a:extLst>
              <a:ext uri="{FF2B5EF4-FFF2-40B4-BE49-F238E27FC236}">
                <a16:creationId xmlns:a16="http://schemas.microsoft.com/office/drawing/2014/main" id="{EEAEB4F1-28E3-4F1A-8522-9B67EB77F432}"/>
              </a:ext>
            </a:extLst>
          </p:cNvPr>
          <p:cNvPicPr>
            <a:picLocks noChangeAspect="1"/>
          </p:cNvPicPr>
          <p:nvPr/>
        </p:nvPicPr>
        <p:blipFill>
          <a:blip r:embed="rId4"/>
          <a:stretch>
            <a:fillRect/>
          </a:stretch>
        </p:blipFill>
        <p:spPr>
          <a:xfrm>
            <a:off x="1919204" y="2515858"/>
            <a:ext cx="1534563" cy="2860626"/>
          </a:xfrm>
          <a:prstGeom prst="rect">
            <a:avLst/>
          </a:prstGeom>
        </p:spPr>
      </p:pic>
      <p:sp>
        <p:nvSpPr>
          <p:cNvPr id="5" name="textruta 4">
            <a:extLst>
              <a:ext uri="{FF2B5EF4-FFF2-40B4-BE49-F238E27FC236}">
                <a16:creationId xmlns:a16="http://schemas.microsoft.com/office/drawing/2014/main" id="{9DB3F8FB-6419-4033-BB69-E6A724C33111}"/>
              </a:ext>
            </a:extLst>
          </p:cNvPr>
          <p:cNvSpPr txBox="1"/>
          <p:nvPr/>
        </p:nvSpPr>
        <p:spPr>
          <a:xfrm>
            <a:off x="10709189" y="2034746"/>
            <a:ext cx="584886" cy="369332"/>
          </a:xfrm>
          <a:prstGeom prst="rect">
            <a:avLst/>
          </a:prstGeom>
          <a:solidFill>
            <a:schemeClr val="bg1"/>
          </a:solidFill>
        </p:spPr>
        <p:txBody>
          <a:bodyPr wrap="square" rtlCol="0">
            <a:spAutoFit/>
          </a:bodyPr>
          <a:lstStyle/>
          <a:p>
            <a:endParaRPr lang="sv-SE" dirty="0"/>
          </a:p>
        </p:txBody>
      </p:sp>
      <p:pic>
        <p:nvPicPr>
          <p:cNvPr id="6" name="Bildobjekt 5">
            <a:extLst>
              <a:ext uri="{FF2B5EF4-FFF2-40B4-BE49-F238E27FC236}">
                <a16:creationId xmlns:a16="http://schemas.microsoft.com/office/drawing/2014/main" id="{01FB85A9-FE97-4D33-8629-0190D16850C4}"/>
              </a:ext>
            </a:extLst>
          </p:cNvPr>
          <p:cNvPicPr>
            <a:picLocks noChangeAspect="1"/>
          </p:cNvPicPr>
          <p:nvPr/>
        </p:nvPicPr>
        <p:blipFill>
          <a:blip r:embed="rId5"/>
          <a:stretch>
            <a:fillRect/>
          </a:stretch>
        </p:blipFill>
        <p:spPr>
          <a:xfrm>
            <a:off x="5779486" y="3417862"/>
            <a:ext cx="1103092" cy="1384273"/>
          </a:xfrm>
          <a:prstGeom prst="rect">
            <a:avLst/>
          </a:prstGeom>
        </p:spPr>
      </p:pic>
      <p:pic>
        <p:nvPicPr>
          <p:cNvPr id="27" name="Bildobjekt 26" descr="En bild som visar text&#10;&#10;Automatiskt genererad beskrivning">
            <a:extLst>
              <a:ext uri="{FF2B5EF4-FFF2-40B4-BE49-F238E27FC236}">
                <a16:creationId xmlns:a16="http://schemas.microsoft.com/office/drawing/2014/main" id="{4DCB588A-C3BB-468A-9533-2C66D8671F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6482" y="6206338"/>
            <a:ext cx="3153701" cy="651662"/>
          </a:xfrm>
          <a:prstGeom prst="rect">
            <a:avLst/>
          </a:prstGeom>
        </p:spPr>
      </p:pic>
    </p:spTree>
    <p:extLst>
      <p:ext uri="{BB962C8B-B14F-4D97-AF65-F5344CB8AC3E}">
        <p14:creationId xmlns:p14="http://schemas.microsoft.com/office/powerpoint/2010/main" val="574578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2E312A3-7BE9-4F2B-BD3B-6691E1AEF2E1}"/>
              </a:ext>
            </a:extLst>
          </p:cNvPr>
          <p:cNvSpPr txBox="1"/>
          <p:nvPr/>
        </p:nvSpPr>
        <p:spPr>
          <a:xfrm>
            <a:off x="539497" y="1127723"/>
            <a:ext cx="6503561" cy="4375557"/>
          </a:xfrm>
          <a:prstGeom prst="rect">
            <a:avLst/>
          </a:prstGeom>
          <a:noFill/>
        </p:spPr>
        <p:txBody>
          <a:bodyPr wrap="square" rtlCol="0">
            <a:spAutoFit/>
          </a:bodyPr>
          <a:lstStyle/>
          <a:p>
            <a:pPr algn="l"/>
            <a:r>
              <a:rPr lang="sv-SE" sz="2200" b="0" i="0" u="sng" dirty="0">
                <a:effectLst/>
              </a:rPr>
              <a:t>Praktiskt runt mötet</a:t>
            </a:r>
          </a:p>
          <a:p>
            <a:pPr algn="l"/>
            <a:r>
              <a:rPr lang="sv-SE" sz="2200" b="0" i="0" dirty="0">
                <a:effectLst/>
              </a:rPr>
              <a:t> </a:t>
            </a:r>
          </a:p>
          <a:p>
            <a:pPr indent="228600">
              <a:spcAft>
                <a:spcPts val="1000"/>
              </a:spcAft>
            </a:pPr>
            <a:r>
              <a:rPr lang="sv-SE" sz="2200" dirty="0">
                <a:latin typeface="Calibri" panose="020F0502020204030204" pitchFamily="34" charset="0"/>
                <a:ea typeface="Times New Roman" panose="02020603050405020304" pitchFamily="18" charset="0"/>
                <a:cs typeface="Calibri" panose="020F0502020204030204" pitchFamily="34" charset="0"/>
              </a:rPr>
              <a:t> 	</a:t>
            </a:r>
            <a:r>
              <a:rPr lang="sv-SE" sz="2200" dirty="0">
                <a:effectLst/>
                <a:latin typeface="Calibri" panose="020F0502020204030204" pitchFamily="34" charset="0"/>
                <a:ea typeface="Times New Roman" panose="02020603050405020304" pitchFamily="18" charset="0"/>
                <a:cs typeface="Calibri" panose="020F0502020204030204" pitchFamily="34" charset="0"/>
              </a:rPr>
              <a:t>Mikrofon avstängd</a:t>
            </a:r>
          </a:p>
          <a:p>
            <a:pPr indent="228600">
              <a:spcAft>
                <a:spcPts val="1000"/>
              </a:spcAft>
            </a:pPr>
            <a:endParaRPr lang="sv-SE" sz="2200" dirty="0">
              <a:effectLst/>
              <a:latin typeface="Calibri" panose="020F0502020204030204" pitchFamily="34" charset="0"/>
              <a:ea typeface="Times New Roman" panose="02020603050405020304" pitchFamily="18" charset="0"/>
              <a:cs typeface="Calibri" panose="020F0502020204030204" pitchFamily="34" charset="0"/>
            </a:endParaRPr>
          </a:p>
          <a:p>
            <a:pPr indent="228600">
              <a:spcAft>
                <a:spcPts val="1000"/>
              </a:spcAft>
            </a:pPr>
            <a:endParaRPr lang="sv-SE" sz="2200" dirty="0">
              <a:effectLst/>
              <a:latin typeface="Calibri" panose="020F0502020204030204" pitchFamily="34" charset="0"/>
              <a:ea typeface="Times New Roman" panose="02020603050405020304" pitchFamily="18" charset="0"/>
              <a:cs typeface="Calibri" panose="020F0502020204030204" pitchFamily="34" charset="0"/>
            </a:endParaRPr>
          </a:p>
          <a:p>
            <a:pPr indent="228600">
              <a:spcAft>
                <a:spcPts val="1000"/>
              </a:spcAft>
            </a:pPr>
            <a:r>
              <a:rPr lang="sv-SE" sz="2200" dirty="0">
                <a:latin typeface="Calibri" panose="020F0502020204030204" pitchFamily="34" charset="0"/>
                <a:ea typeface="Times New Roman" panose="02020603050405020304" pitchFamily="18" charset="0"/>
                <a:cs typeface="Calibri" panose="020F0502020204030204" pitchFamily="34" charset="0"/>
              </a:rPr>
              <a:t>	</a:t>
            </a:r>
            <a:r>
              <a:rPr lang="sv-SE" sz="2200" dirty="0">
                <a:effectLst/>
                <a:latin typeface="Calibri" panose="020F0502020204030204" pitchFamily="34" charset="0"/>
                <a:ea typeface="Times New Roman" panose="02020603050405020304" pitchFamily="18" charset="0"/>
                <a:cs typeface="Calibri" panose="020F0502020204030204" pitchFamily="34" charset="0"/>
              </a:rPr>
              <a:t>Presentationer kommer att skickas ut</a:t>
            </a:r>
          </a:p>
          <a:p>
            <a:pPr indent="228600">
              <a:spcAft>
                <a:spcPts val="1000"/>
              </a:spcAft>
            </a:pPr>
            <a:endParaRPr lang="sv-SE" sz="2200" dirty="0">
              <a:effectLst/>
              <a:latin typeface="Calibri" panose="020F0502020204030204" pitchFamily="34" charset="0"/>
              <a:ea typeface="Times New Roman" panose="02020603050405020304" pitchFamily="18" charset="0"/>
              <a:cs typeface="Calibri" panose="020F0502020204030204" pitchFamily="34" charset="0"/>
            </a:endParaRPr>
          </a:p>
          <a:p>
            <a:pPr indent="228600">
              <a:spcAft>
                <a:spcPts val="1000"/>
              </a:spcAft>
            </a:pPr>
            <a:r>
              <a:rPr lang="sv-SE" sz="2200" dirty="0">
                <a:effectLst/>
                <a:latin typeface="Calibri" panose="020F0502020204030204" pitchFamily="34" charset="0"/>
                <a:ea typeface="Times New Roman" panose="02020603050405020304" pitchFamily="18" charset="0"/>
                <a:cs typeface="Calibri" panose="020F0502020204030204" pitchFamily="34" charset="0"/>
              </a:rPr>
              <a:t> </a:t>
            </a:r>
          </a:p>
          <a:p>
            <a:pPr indent="228600">
              <a:spcAft>
                <a:spcPts val="1000"/>
              </a:spcAft>
            </a:pPr>
            <a:r>
              <a:rPr lang="sv-SE" sz="2200" dirty="0">
                <a:latin typeface="Calibri" panose="020F0502020204030204" pitchFamily="34" charset="0"/>
                <a:ea typeface="Times New Roman" panose="02020603050405020304" pitchFamily="18" charset="0"/>
                <a:cs typeface="Calibri" panose="020F0502020204030204" pitchFamily="34" charset="0"/>
              </a:rPr>
              <a:t>	</a:t>
            </a:r>
            <a:r>
              <a:rPr lang="sv-SE" sz="2200" dirty="0">
                <a:effectLst/>
                <a:latin typeface="Calibri" panose="020F0502020204030204" pitchFamily="34" charset="0"/>
                <a:ea typeface="Times New Roman" panose="02020603050405020304" pitchFamily="18" charset="0"/>
                <a:cs typeface="Calibri" panose="020F0502020204030204" pitchFamily="34" charset="0"/>
              </a:rPr>
              <a:t>Frågor i chatten</a:t>
            </a:r>
          </a:p>
          <a:p>
            <a:pPr algn="l"/>
            <a:r>
              <a:rPr lang="sv-SE" sz="2200" b="0" i="0" dirty="0">
                <a:effectLst/>
              </a:rPr>
              <a:t> </a:t>
            </a:r>
            <a:endParaRPr lang="sv-SE" sz="2200" b="1" dirty="0"/>
          </a:p>
        </p:txBody>
      </p:sp>
      <p:pic>
        <p:nvPicPr>
          <p:cNvPr id="4" name="Bildobjekt 3">
            <a:extLst>
              <a:ext uri="{FF2B5EF4-FFF2-40B4-BE49-F238E27FC236}">
                <a16:creationId xmlns:a16="http://schemas.microsoft.com/office/drawing/2014/main" id="{3BB821A8-D0B9-4465-971A-0F3E2B3115E6}"/>
              </a:ext>
            </a:extLst>
          </p:cNvPr>
          <p:cNvPicPr>
            <a:picLocks noChangeAspect="1"/>
          </p:cNvPicPr>
          <p:nvPr/>
        </p:nvPicPr>
        <p:blipFill>
          <a:blip r:embed="rId3"/>
          <a:stretch>
            <a:fillRect/>
          </a:stretch>
        </p:blipFill>
        <p:spPr>
          <a:xfrm>
            <a:off x="9491331" y="6307974"/>
            <a:ext cx="1895993" cy="349814"/>
          </a:xfrm>
          <a:prstGeom prst="rect">
            <a:avLst/>
          </a:prstGeom>
        </p:spPr>
      </p:pic>
      <p:pic>
        <p:nvPicPr>
          <p:cNvPr id="9" name="Bildobjekt 8">
            <a:extLst>
              <a:ext uri="{FF2B5EF4-FFF2-40B4-BE49-F238E27FC236}">
                <a16:creationId xmlns:a16="http://schemas.microsoft.com/office/drawing/2014/main" id="{478101FD-F6EB-4999-90DC-33C092B60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6760" y="1127723"/>
            <a:ext cx="4190564" cy="4429534"/>
          </a:xfrm>
          <a:prstGeom prst="rect">
            <a:avLst/>
          </a:prstGeom>
        </p:spPr>
      </p:pic>
      <p:pic>
        <p:nvPicPr>
          <p:cNvPr id="7" name="Bildobjekt 6">
            <a:extLst>
              <a:ext uri="{FF2B5EF4-FFF2-40B4-BE49-F238E27FC236}">
                <a16:creationId xmlns:a16="http://schemas.microsoft.com/office/drawing/2014/main" id="{AEC7138A-BF87-4850-B287-895FFF69F127}"/>
              </a:ext>
            </a:extLst>
          </p:cNvPr>
          <p:cNvPicPr>
            <a:picLocks noChangeAspect="1"/>
          </p:cNvPicPr>
          <p:nvPr/>
        </p:nvPicPr>
        <p:blipFill>
          <a:blip r:embed="rId5"/>
          <a:stretch>
            <a:fillRect/>
          </a:stretch>
        </p:blipFill>
        <p:spPr>
          <a:xfrm>
            <a:off x="602493" y="4485613"/>
            <a:ext cx="724001" cy="766094"/>
          </a:xfrm>
          <a:prstGeom prst="rect">
            <a:avLst/>
          </a:prstGeom>
        </p:spPr>
      </p:pic>
      <p:pic>
        <p:nvPicPr>
          <p:cNvPr id="10" name="Bildobjekt 9">
            <a:extLst>
              <a:ext uri="{FF2B5EF4-FFF2-40B4-BE49-F238E27FC236}">
                <a16:creationId xmlns:a16="http://schemas.microsoft.com/office/drawing/2014/main" id="{77A5B7A1-13C5-4329-93C3-35031DE64A0E}"/>
              </a:ext>
            </a:extLst>
          </p:cNvPr>
          <p:cNvPicPr>
            <a:picLocks noChangeAspect="1"/>
          </p:cNvPicPr>
          <p:nvPr/>
        </p:nvPicPr>
        <p:blipFill>
          <a:blip r:embed="rId6"/>
          <a:stretch>
            <a:fillRect/>
          </a:stretch>
        </p:blipFill>
        <p:spPr>
          <a:xfrm>
            <a:off x="602493" y="3138804"/>
            <a:ext cx="724001" cy="827429"/>
          </a:xfrm>
          <a:prstGeom prst="rect">
            <a:avLst/>
          </a:prstGeom>
        </p:spPr>
      </p:pic>
      <p:pic>
        <p:nvPicPr>
          <p:cNvPr id="12" name="Bildobjekt 11">
            <a:extLst>
              <a:ext uri="{FF2B5EF4-FFF2-40B4-BE49-F238E27FC236}">
                <a16:creationId xmlns:a16="http://schemas.microsoft.com/office/drawing/2014/main" id="{A2C5B2C9-6B47-46F2-A1A8-44FA1C85018B}"/>
              </a:ext>
            </a:extLst>
          </p:cNvPr>
          <p:cNvPicPr>
            <a:picLocks noChangeAspect="1"/>
          </p:cNvPicPr>
          <p:nvPr/>
        </p:nvPicPr>
        <p:blipFill>
          <a:blip r:embed="rId7"/>
          <a:stretch>
            <a:fillRect/>
          </a:stretch>
        </p:blipFill>
        <p:spPr>
          <a:xfrm>
            <a:off x="602493" y="1808857"/>
            <a:ext cx="724001" cy="810567"/>
          </a:xfrm>
          <a:prstGeom prst="rect">
            <a:avLst/>
          </a:prstGeom>
        </p:spPr>
      </p:pic>
    </p:spTree>
    <p:extLst>
      <p:ext uri="{BB962C8B-B14F-4D97-AF65-F5344CB8AC3E}">
        <p14:creationId xmlns:p14="http://schemas.microsoft.com/office/powerpoint/2010/main" val="1851498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07" y="5998327"/>
            <a:ext cx="3500628" cy="723349"/>
          </a:xfrm>
          <a:prstGeom prst="rect">
            <a:avLst/>
          </a:prstGeom>
        </p:spPr>
      </p:pic>
      <p:sp>
        <p:nvSpPr>
          <p:cNvPr id="2" name="Rektangel 1"/>
          <p:cNvSpPr/>
          <p:nvPr/>
        </p:nvSpPr>
        <p:spPr>
          <a:xfrm>
            <a:off x="478108" y="810528"/>
            <a:ext cx="10583902" cy="6776214"/>
          </a:xfrm>
          <a:prstGeom prst="rect">
            <a:avLst/>
          </a:prstGeom>
        </p:spPr>
        <p:txBody>
          <a:bodyPr wrap="square">
            <a:spAutoFit/>
          </a:bodyPr>
          <a:lstStyle/>
          <a:p>
            <a:r>
              <a:rPr lang="sv-SE" sz="2400" b="0" i="1" u="sng" strike="noStrike" baseline="0" dirty="0">
                <a:solidFill>
                  <a:srgbClr val="000000"/>
                </a:solidFill>
                <a:latin typeface="Arial" panose="020B0604020202020204" pitchFamily="34" charset="0"/>
              </a:rPr>
              <a:t>Grundförutsättningar för fortsatt arbete </a:t>
            </a:r>
            <a:endParaRPr lang="sv-SE" sz="2400" b="0" i="0" u="sng" strike="noStrike" baseline="0" dirty="0">
              <a:solidFill>
                <a:srgbClr val="000000"/>
              </a:solidFill>
              <a:latin typeface="Arial" panose="020B0604020202020204" pitchFamily="34" charset="0"/>
            </a:endParaRPr>
          </a:p>
          <a:p>
            <a:r>
              <a:rPr lang="sv-SE" sz="1800" b="0" i="0" u="none" strike="noStrike" baseline="0" dirty="0">
                <a:solidFill>
                  <a:srgbClr val="000000"/>
                </a:solidFill>
                <a:latin typeface="Arial" panose="020B0604020202020204" pitchFamily="34" charset="0"/>
              </a:rPr>
              <a:t>• Som en följd av EU-direktiv måste Sverige införa separat insamling av textilavfall senast den 1 januari 2025. Insamlingen och övrig hantering kommer att regleras i en förordning som regeringen fattar beslut om. </a:t>
            </a:r>
          </a:p>
          <a:p>
            <a:endParaRPr lang="sv-SE" sz="1800" b="0" i="0" u="none" strike="noStrike" baseline="0" dirty="0">
              <a:solidFill>
                <a:srgbClr val="000000"/>
              </a:solidFill>
              <a:latin typeface="Arial" panose="020B0604020202020204" pitchFamily="34" charset="0"/>
            </a:endParaRPr>
          </a:p>
          <a:p>
            <a:r>
              <a:rPr lang="sv-SE" sz="1800" b="0" i="0" u="none" strike="noStrike" baseline="0" dirty="0">
                <a:solidFill>
                  <a:srgbClr val="000000"/>
                </a:solidFill>
                <a:latin typeface="Arial" panose="020B0604020202020204" pitchFamily="34" charset="0"/>
              </a:rPr>
              <a:t>• Den nuvarande regeringen har bestämt sig för att uppfylla Eus direktiv genom att införa producentansvar för textil. Vi kan efter kontakter med miljödepartementet konstatera att det inte finns något planerat förslag på lag och att detta sannolikt inte kommer före valet.</a:t>
            </a:r>
          </a:p>
          <a:p>
            <a:r>
              <a:rPr lang="sv-SE" sz="1800" b="0" i="0" u="none" strike="noStrike" baseline="0" dirty="0">
                <a:solidFill>
                  <a:srgbClr val="000000"/>
                </a:solidFill>
                <a:latin typeface="Arial" panose="020B0604020202020204" pitchFamily="34" charset="0"/>
              </a:rPr>
              <a:t> </a:t>
            </a:r>
          </a:p>
          <a:p>
            <a:r>
              <a:rPr lang="sv-SE" sz="1800" b="0" i="0" u="none" strike="noStrike" baseline="0" dirty="0">
                <a:solidFill>
                  <a:srgbClr val="000000"/>
                </a:solidFill>
                <a:latin typeface="Arial" panose="020B0604020202020204" pitchFamily="34" charset="0"/>
              </a:rPr>
              <a:t>• Tidsramen för att få till en fungerande insamling till 1 januari 2025 är oerhört snäv, på gränsen till vad som är möjligt. Tidsproblematiken kan dessutom förvärras kraftfullt av det kommande riksdagsvalet och den därpå följande regeringsbildningen. </a:t>
            </a:r>
          </a:p>
          <a:p>
            <a:endParaRPr lang="sv-SE" sz="1800" b="0" i="0" u="none" strike="noStrike" baseline="0" dirty="0">
              <a:solidFill>
                <a:srgbClr val="000000"/>
              </a:solidFill>
              <a:latin typeface="Arial" panose="020B0604020202020204" pitchFamily="34" charset="0"/>
            </a:endParaRPr>
          </a:p>
          <a:p>
            <a:r>
              <a:rPr lang="sv-SE" sz="1800" b="0" i="0" u="none" strike="noStrike" baseline="0" dirty="0">
                <a:solidFill>
                  <a:srgbClr val="000000"/>
                </a:solidFill>
                <a:latin typeface="Arial" panose="020B0604020202020204" pitchFamily="34" charset="0"/>
              </a:rPr>
              <a:t>• Det har aldrig tidigare funnits producentansvar för textil i Sverige. Det finns få eller inga färdiga modeller att utgå ifrån. Det betyder att det är jungfrulig mark för såväl regulatörer som för producenterna. Således finns det stora möjligheter att påverka slutresultatet om man arbetar aktivt med design av system, påverkansarbete etc. Den andra sidan av myntet är att det ligger betydande risker i att överlåta utformningen av systemet åt miljödepartementet och Naturvårdsverket. </a:t>
            </a:r>
          </a:p>
          <a:p>
            <a:pPr>
              <a:spcAft>
                <a:spcPts val="1000"/>
              </a:spcAft>
            </a:pPr>
            <a:endParaRPr lang="sv-SE" sz="3600" dirty="0">
              <a:solidFill>
                <a:srgbClr val="5B797B"/>
              </a:solidFill>
              <a:latin typeface="Calibri" panose="020F0502020204030204" pitchFamily="34" charset="0"/>
              <a:ea typeface="Arial" panose="020B0604020202020204" pitchFamily="34" charset="0"/>
              <a:cs typeface="Times New Roman" panose="02020603050405020304" pitchFamily="18" charset="0"/>
            </a:endParaRPr>
          </a:p>
          <a:p>
            <a:pPr marL="1714500" lvl="3" indent="-342900">
              <a:buFontTx/>
              <a:buChar char="-"/>
            </a:pPr>
            <a:endParaRPr lang="sv-SE" sz="3600" dirty="0">
              <a:solidFill>
                <a:srgbClr val="5B797B"/>
              </a:solidFill>
              <a:effectLst/>
              <a:latin typeface="Calibri" panose="020F0502020204030204" pitchFamily="34" charset="0"/>
              <a:ea typeface="Arial" panose="020B0604020202020204" pitchFamily="34" charset="0"/>
              <a:cs typeface="Times New Roman" panose="02020603050405020304" pitchFamily="18" charset="0"/>
            </a:endParaRPr>
          </a:p>
          <a:p>
            <a:pPr marL="1257300" lvl="2" indent="-342900">
              <a:buFontTx/>
              <a:buChar char="-"/>
            </a:pPr>
            <a:endParaRPr lang="sv-SE" sz="2400" dirty="0">
              <a:latin typeface="Calibri" panose="020F0502020204030204" pitchFamily="34" charset="0"/>
              <a:ea typeface="Arial" panose="020B0604020202020204" pitchFamily="34" charset="0"/>
              <a:cs typeface="Times New Roman" panose="02020603050405020304" pitchFamily="18" charset="0"/>
            </a:endParaRPr>
          </a:p>
        </p:txBody>
      </p:sp>
      <p:sp>
        <p:nvSpPr>
          <p:cNvPr id="6" name="textruta 5">
            <a:extLst>
              <a:ext uri="{FF2B5EF4-FFF2-40B4-BE49-F238E27FC236}">
                <a16:creationId xmlns:a16="http://schemas.microsoft.com/office/drawing/2014/main" id="{381FDAA2-68B3-4CB6-881D-ECDEAEDD4554}"/>
              </a:ext>
            </a:extLst>
          </p:cNvPr>
          <p:cNvSpPr txBox="1"/>
          <p:nvPr/>
        </p:nvSpPr>
        <p:spPr>
          <a:xfrm>
            <a:off x="373878" y="102642"/>
            <a:ext cx="8637814" cy="707886"/>
          </a:xfrm>
          <a:prstGeom prst="rect">
            <a:avLst/>
          </a:prstGeom>
          <a:noFill/>
        </p:spPr>
        <p:txBody>
          <a:bodyPr wrap="square" rtlCol="0">
            <a:spAutoFit/>
          </a:bodyPr>
          <a:lstStyle/>
          <a:p>
            <a:r>
              <a:rPr lang="sv-SE" sz="4000" dirty="0"/>
              <a:t>Producentansvar – strategi framåt</a:t>
            </a:r>
          </a:p>
        </p:txBody>
      </p:sp>
      <p:pic>
        <p:nvPicPr>
          <p:cNvPr id="7" name="Bildobjekt 6" descr="En bild som visar ritning&#10;&#10;Automatiskt genererad beskrivning">
            <a:extLst>
              <a:ext uri="{FF2B5EF4-FFF2-40B4-BE49-F238E27FC236}">
                <a16:creationId xmlns:a16="http://schemas.microsoft.com/office/drawing/2014/main" id="{A741B324-8E66-4E5F-8EBD-1FC97161C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507" y="6133941"/>
            <a:ext cx="2689872" cy="676311"/>
          </a:xfrm>
          <a:prstGeom prst="rect">
            <a:avLst/>
          </a:prstGeom>
        </p:spPr>
      </p:pic>
      <p:sp>
        <p:nvSpPr>
          <p:cNvPr id="3" name="textruta 2">
            <a:extLst>
              <a:ext uri="{FF2B5EF4-FFF2-40B4-BE49-F238E27FC236}">
                <a16:creationId xmlns:a16="http://schemas.microsoft.com/office/drawing/2014/main" id="{E6C3C9EB-89F4-4151-89FF-09D14F9CAAE3}"/>
              </a:ext>
            </a:extLst>
          </p:cNvPr>
          <p:cNvSpPr txBox="1"/>
          <p:nvPr/>
        </p:nvSpPr>
        <p:spPr>
          <a:xfrm>
            <a:off x="172807" y="5998326"/>
            <a:ext cx="3818168" cy="723350"/>
          </a:xfrm>
          <a:prstGeom prst="rect">
            <a:avLst/>
          </a:prstGeom>
          <a:solidFill>
            <a:schemeClr val="bg1"/>
          </a:solidFill>
        </p:spPr>
        <p:txBody>
          <a:bodyPr wrap="square" rtlCol="0">
            <a:spAutoFit/>
          </a:bodyPr>
          <a:lstStyle/>
          <a:p>
            <a:endParaRPr lang="sv-SE" dirty="0"/>
          </a:p>
        </p:txBody>
      </p:sp>
    </p:spTree>
    <p:extLst>
      <p:ext uri="{BB962C8B-B14F-4D97-AF65-F5344CB8AC3E}">
        <p14:creationId xmlns:p14="http://schemas.microsoft.com/office/powerpoint/2010/main" val="1637210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07" y="5998327"/>
            <a:ext cx="3500628" cy="723349"/>
          </a:xfrm>
          <a:prstGeom prst="rect">
            <a:avLst/>
          </a:prstGeom>
        </p:spPr>
      </p:pic>
      <p:sp>
        <p:nvSpPr>
          <p:cNvPr id="2" name="Rektangel 1"/>
          <p:cNvSpPr/>
          <p:nvPr/>
        </p:nvSpPr>
        <p:spPr>
          <a:xfrm>
            <a:off x="465681" y="1338974"/>
            <a:ext cx="10583902" cy="5201424"/>
          </a:xfrm>
          <a:prstGeom prst="rect">
            <a:avLst/>
          </a:prstGeom>
        </p:spPr>
        <p:txBody>
          <a:bodyPr wrap="square">
            <a:spAutoFit/>
          </a:bodyPr>
          <a:lstStyle/>
          <a:p>
            <a:pPr lvl="1"/>
            <a:endParaRPr lang="sv-SE" sz="2400" dirty="0">
              <a:latin typeface="Calibri" panose="020F0502020204030204" pitchFamily="34" charset="0"/>
              <a:ea typeface="Arial" panose="020B0604020202020204" pitchFamily="34" charset="0"/>
              <a:cs typeface="Times New Roman" panose="02020603050405020304" pitchFamily="18" charset="0"/>
            </a:endParaRPr>
          </a:p>
          <a:p>
            <a:pPr marL="914400"/>
            <a:r>
              <a:rPr lang="sv-SE" sz="1600" dirty="0">
                <a:effectLst/>
                <a:latin typeface="Arial" panose="020B0604020202020204" pitchFamily="34" charset="0"/>
                <a:ea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sv-SE" sz="2400" i="1" dirty="0">
                <a:effectLst/>
                <a:latin typeface="Arial" panose="020B0604020202020204" pitchFamily="34" charset="0"/>
                <a:ea typeface="Times New Roman" panose="02020603050405020304" pitchFamily="18" charset="0"/>
                <a:cs typeface="Times New Roman" panose="02020603050405020304" pitchFamily="18" charset="0"/>
              </a:rPr>
              <a:t>Det är viktigt att avgöra var näringslivets ansvar börjar och slutar</a:t>
            </a:r>
          </a:p>
          <a:p>
            <a:pPr lvl="0"/>
            <a:endParaRPr lang="sv-SE" sz="24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sv-SE" sz="2400" i="1" dirty="0">
                <a:effectLst/>
                <a:latin typeface="Arial" panose="020B0604020202020204" pitchFamily="34" charset="0"/>
                <a:ea typeface="Times New Roman" panose="02020603050405020304" pitchFamily="18" charset="0"/>
                <a:cs typeface="Times New Roman" panose="02020603050405020304" pitchFamily="18" charset="0"/>
              </a:rPr>
              <a:t>Näringslivet måste få tillräckligt med tid för att implementera producentansvaret och förväntningarna ska vara rimliga</a:t>
            </a:r>
          </a:p>
          <a:p>
            <a:pPr lvl="0"/>
            <a:endParaRPr lang="sv-SE" sz="2400" dirty="0"/>
          </a:p>
          <a:p>
            <a:pPr marL="285750" lvl="0" indent="-285750">
              <a:buFont typeface="Arial" panose="020B0604020202020204" pitchFamily="34" charset="0"/>
              <a:buChar char="•"/>
            </a:pPr>
            <a:r>
              <a:rPr lang="sv-SE" sz="2400" i="1" dirty="0">
                <a:latin typeface="Arial" panose="020B0604020202020204" pitchFamily="34" charset="0"/>
                <a:cs typeface="Times New Roman" panose="02020603050405020304" pitchFamily="18" charset="0"/>
              </a:rPr>
              <a:t>Det bör vara harmoniserade riktlinjer för producentansvar inom EU</a:t>
            </a:r>
          </a:p>
          <a:p>
            <a:pPr lvl="0"/>
            <a:endParaRPr lang="sv-SE" sz="2400" i="1" dirty="0">
              <a:latin typeface="Arial" panose="020B0604020202020204" pitchFamily="34" charset="0"/>
              <a:cs typeface="Times New Roman" panose="02020603050405020304" pitchFamily="18" charset="0"/>
            </a:endParaRPr>
          </a:p>
          <a:p>
            <a:pPr marL="285750" lvl="0" indent="-285750">
              <a:buFont typeface="Arial" panose="020B0604020202020204" pitchFamily="34" charset="0"/>
              <a:buChar char="•"/>
            </a:pPr>
            <a:r>
              <a:rPr lang="sv-SE" sz="2400" i="1" dirty="0">
                <a:latin typeface="Arial" panose="020B0604020202020204" pitchFamily="34" charset="0"/>
                <a:cs typeface="Times New Roman" panose="02020603050405020304" pitchFamily="18" charset="0"/>
              </a:rPr>
              <a:t>Alla aktörer som sätter textil på marknaden måste ta ansvar samtidigt som tillsynen stärks</a:t>
            </a:r>
          </a:p>
          <a:p>
            <a:pPr marL="1714500" lvl="3" indent="-342900">
              <a:buFontTx/>
              <a:buChar char="-"/>
            </a:pPr>
            <a:endParaRPr lang="sv-SE" sz="2800" dirty="0">
              <a:solidFill>
                <a:srgbClr val="5B797B"/>
              </a:solidFill>
              <a:latin typeface="Calibri" panose="020F0502020204030204" pitchFamily="34" charset="0"/>
              <a:ea typeface="Arial" panose="020B0604020202020204" pitchFamily="34" charset="0"/>
              <a:cs typeface="Times New Roman" panose="02020603050405020304" pitchFamily="18" charset="0"/>
            </a:endParaRPr>
          </a:p>
          <a:p>
            <a:pPr marL="1714500" lvl="3" indent="-342900">
              <a:buFontTx/>
              <a:buChar char="-"/>
            </a:pPr>
            <a:endParaRPr lang="sv-SE" sz="2400" dirty="0">
              <a:solidFill>
                <a:srgbClr val="5B797B"/>
              </a:solidFill>
              <a:effectLst/>
              <a:latin typeface="Calibri" panose="020F0502020204030204" pitchFamily="34" charset="0"/>
              <a:ea typeface="Arial" panose="020B0604020202020204" pitchFamily="34" charset="0"/>
              <a:cs typeface="Times New Roman" panose="02020603050405020304" pitchFamily="18" charset="0"/>
            </a:endParaRPr>
          </a:p>
          <a:p>
            <a:pPr marL="1257300" lvl="2" indent="-342900">
              <a:buFontTx/>
              <a:buChar char="-"/>
            </a:pPr>
            <a:endParaRPr lang="sv-SE" sz="2400" dirty="0">
              <a:latin typeface="Calibri" panose="020F0502020204030204" pitchFamily="34" charset="0"/>
              <a:ea typeface="Arial" panose="020B0604020202020204" pitchFamily="34" charset="0"/>
              <a:cs typeface="Times New Roman" panose="02020603050405020304" pitchFamily="18" charset="0"/>
            </a:endParaRPr>
          </a:p>
        </p:txBody>
      </p:sp>
      <p:sp>
        <p:nvSpPr>
          <p:cNvPr id="6" name="textruta 5">
            <a:extLst>
              <a:ext uri="{FF2B5EF4-FFF2-40B4-BE49-F238E27FC236}">
                <a16:creationId xmlns:a16="http://schemas.microsoft.com/office/drawing/2014/main" id="{381FDAA2-68B3-4CB6-881D-ECDEAEDD4554}"/>
              </a:ext>
            </a:extLst>
          </p:cNvPr>
          <p:cNvSpPr txBox="1"/>
          <p:nvPr/>
        </p:nvSpPr>
        <p:spPr>
          <a:xfrm>
            <a:off x="389694" y="261756"/>
            <a:ext cx="11205675" cy="1077218"/>
          </a:xfrm>
          <a:prstGeom prst="rect">
            <a:avLst/>
          </a:prstGeom>
          <a:noFill/>
        </p:spPr>
        <p:txBody>
          <a:bodyPr wrap="square" rtlCol="0">
            <a:spAutoFit/>
          </a:bodyPr>
          <a:lstStyle/>
          <a:p>
            <a:r>
              <a:rPr lang="sv-SE" sz="3200" dirty="0"/>
              <a:t>Producentansvar –Näringslivets ståndpunkter för ett fungerande producentansvar inom textil</a:t>
            </a:r>
          </a:p>
        </p:txBody>
      </p:sp>
      <p:pic>
        <p:nvPicPr>
          <p:cNvPr id="7" name="Bildobjekt 6" descr="En bild som visar ritning&#10;&#10;Automatiskt genererad beskrivning">
            <a:extLst>
              <a:ext uri="{FF2B5EF4-FFF2-40B4-BE49-F238E27FC236}">
                <a16:creationId xmlns:a16="http://schemas.microsoft.com/office/drawing/2014/main" id="{A741B324-8E66-4E5F-8EBD-1FC97161C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843" y="5791572"/>
            <a:ext cx="3200400" cy="804672"/>
          </a:xfrm>
          <a:prstGeom prst="rect">
            <a:avLst/>
          </a:prstGeom>
        </p:spPr>
      </p:pic>
      <p:sp>
        <p:nvSpPr>
          <p:cNvPr id="3" name="textruta 2">
            <a:extLst>
              <a:ext uri="{FF2B5EF4-FFF2-40B4-BE49-F238E27FC236}">
                <a16:creationId xmlns:a16="http://schemas.microsoft.com/office/drawing/2014/main" id="{E6C3C9EB-89F4-4151-89FF-09D14F9CAAE3}"/>
              </a:ext>
            </a:extLst>
          </p:cNvPr>
          <p:cNvSpPr txBox="1"/>
          <p:nvPr/>
        </p:nvSpPr>
        <p:spPr>
          <a:xfrm>
            <a:off x="172807" y="5744096"/>
            <a:ext cx="3796078" cy="977580"/>
          </a:xfrm>
          <a:prstGeom prst="rect">
            <a:avLst/>
          </a:prstGeom>
          <a:solidFill>
            <a:schemeClr val="bg1"/>
          </a:solidFill>
        </p:spPr>
        <p:txBody>
          <a:bodyPr wrap="square" rtlCol="0">
            <a:spAutoFit/>
          </a:bodyPr>
          <a:lstStyle/>
          <a:p>
            <a:endParaRPr lang="sv-SE" dirty="0"/>
          </a:p>
        </p:txBody>
      </p:sp>
    </p:spTree>
    <p:extLst>
      <p:ext uri="{BB962C8B-B14F-4D97-AF65-F5344CB8AC3E}">
        <p14:creationId xmlns:p14="http://schemas.microsoft.com/office/powerpoint/2010/main" val="228055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2E312A3-7BE9-4F2B-BD3B-6691E1AEF2E1}"/>
              </a:ext>
            </a:extLst>
          </p:cNvPr>
          <p:cNvSpPr txBox="1"/>
          <p:nvPr/>
        </p:nvSpPr>
        <p:spPr>
          <a:xfrm>
            <a:off x="381556" y="737025"/>
            <a:ext cx="6503561" cy="5509200"/>
          </a:xfrm>
          <a:prstGeom prst="rect">
            <a:avLst/>
          </a:prstGeom>
          <a:noFill/>
        </p:spPr>
        <p:txBody>
          <a:bodyPr wrap="square" rtlCol="0">
            <a:spAutoFit/>
          </a:bodyPr>
          <a:lstStyle/>
          <a:p>
            <a:pPr algn="l"/>
            <a:r>
              <a:rPr lang="sv-SE" sz="2200" b="0" i="0" u="sng" dirty="0">
                <a:effectLst/>
              </a:rPr>
              <a:t>Agenda</a:t>
            </a:r>
          </a:p>
          <a:p>
            <a:pPr algn="l"/>
            <a:r>
              <a:rPr lang="sv-SE" sz="2200" b="0" i="0" dirty="0">
                <a:effectLst/>
              </a:rPr>
              <a:t> </a:t>
            </a:r>
          </a:p>
          <a:p>
            <a:pPr marL="342900" lvl="0" indent="-342900">
              <a:buFont typeface="Arial" panose="020B0604020202020204" pitchFamily="34" charset="0"/>
              <a:buChar char="•"/>
            </a:pPr>
            <a:r>
              <a:rPr lang="sv-SE" sz="2200" dirty="0">
                <a:solidFill>
                  <a:srgbClr val="00B0F0"/>
                </a:solidFill>
                <a:effectLst/>
                <a:ea typeface="Times New Roman" panose="02020603050405020304" pitchFamily="18" charset="0"/>
              </a:rPr>
              <a:t>Kort om det nyligen släppta </a:t>
            </a:r>
            <a:r>
              <a:rPr lang="sv-SE" sz="2200" dirty="0" err="1">
                <a:solidFill>
                  <a:srgbClr val="00B0F0"/>
                </a:solidFill>
                <a:effectLst/>
                <a:ea typeface="Times New Roman" panose="02020603050405020304" pitchFamily="18" charset="0"/>
              </a:rPr>
              <a:t>Due</a:t>
            </a:r>
            <a:r>
              <a:rPr lang="sv-SE" sz="2200" dirty="0">
                <a:solidFill>
                  <a:srgbClr val="00B0F0"/>
                </a:solidFill>
                <a:effectLst/>
                <a:ea typeface="Times New Roman" panose="02020603050405020304" pitchFamily="18" charset="0"/>
              </a:rPr>
              <a:t> </a:t>
            </a:r>
            <a:r>
              <a:rPr lang="sv-SE" sz="2200" dirty="0" err="1">
                <a:solidFill>
                  <a:srgbClr val="00B0F0"/>
                </a:solidFill>
                <a:effectLst/>
                <a:ea typeface="Times New Roman" panose="02020603050405020304" pitchFamily="18" charset="0"/>
              </a:rPr>
              <a:t>Diligence</a:t>
            </a:r>
            <a:r>
              <a:rPr lang="sv-SE" sz="2200" dirty="0">
                <a:solidFill>
                  <a:srgbClr val="00B0F0"/>
                </a:solidFill>
                <a:effectLst/>
                <a:ea typeface="Times New Roman" panose="02020603050405020304" pitchFamily="18" charset="0"/>
              </a:rPr>
              <a:t> direktivet</a:t>
            </a:r>
          </a:p>
          <a:p>
            <a:pPr marL="342900" lvl="0" indent="-342900">
              <a:buFont typeface="Symbol" panose="05050102010706020507" pitchFamily="18" charset="2"/>
              <a:buChar char=""/>
            </a:pPr>
            <a:endParaRPr lang="sv-SE" sz="2200" dirty="0">
              <a:ea typeface="Times New Roman" panose="02020603050405020304" pitchFamily="18" charset="0"/>
            </a:endParaRPr>
          </a:p>
          <a:p>
            <a:pPr marL="342900" lvl="0" indent="-342900">
              <a:buFont typeface="Arial" panose="020B0604020202020204" pitchFamily="34" charset="0"/>
              <a:buChar char="•"/>
            </a:pPr>
            <a:r>
              <a:rPr lang="sv-SE" sz="2200" dirty="0">
                <a:effectLst/>
                <a:ea typeface="Times New Roman" panose="02020603050405020304" pitchFamily="18" charset="0"/>
              </a:rPr>
              <a:t>Henrik Lindholm, ETI Sverige – </a:t>
            </a:r>
            <a:r>
              <a:rPr lang="sv-SE" sz="2200" dirty="0" err="1">
                <a:ea typeface="Times New Roman" panose="02020603050405020304" pitchFamily="18" charset="0"/>
              </a:rPr>
              <a:t>D</a:t>
            </a:r>
            <a:r>
              <a:rPr lang="sv-SE" sz="2200" dirty="0" err="1">
                <a:effectLst/>
                <a:ea typeface="Times New Roman" panose="02020603050405020304" pitchFamily="18" charset="0"/>
              </a:rPr>
              <a:t>ue</a:t>
            </a:r>
            <a:r>
              <a:rPr lang="sv-SE" sz="2200" dirty="0">
                <a:effectLst/>
                <a:ea typeface="Times New Roman" panose="02020603050405020304" pitchFamily="18" charset="0"/>
              </a:rPr>
              <a:t> </a:t>
            </a:r>
            <a:r>
              <a:rPr lang="sv-SE" sz="2200" dirty="0" err="1">
                <a:ea typeface="Times New Roman" panose="02020603050405020304" pitchFamily="18" charset="0"/>
              </a:rPr>
              <a:t>D</a:t>
            </a:r>
            <a:r>
              <a:rPr lang="sv-SE" sz="2200" dirty="0" err="1">
                <a:effectLst/>
                <a:ea typeface="Times New Roman" panose="02020603050405020304" pitchFamily="18" charset="0"/>
              </a:rPr>
              <a:t>iligence</a:t>
            </a:r>
            <a:r>
              <a:rPr lang="sv-SE" sz="2200" dirty="0">
                <a:effectLst/>
                <a:ea typeface="Times New Roman" panose="02020603050405020304" pitchFamily="18" charset="0"/>
              </a:rPr>
              <a:t> i praktiken</a:t>
            </a:r>
          </a:p>
          <a:p>
            <a:pPr marL="342900" lvl="0" indent="-342900">
              <a:buFont typeface="Symbol" panose="05050102010706020507" pitchFamily="18" charset="2"/>
              <a:buChar char=""/>
            </a:pPr>
            <a:endParaRPr lang="sv-SE" sz="2200" dirty="0">
              <a:effectLst/>
              <a:ea typeface="Calibri" panose="020F0502020204030204" pitchFamily="34" charset="0"/>
            </a:endParaRPr>
          </a:p>
          <a:p>
            <a:pPr marL="342900" indent="-342900" algn="l">
              <a:buFont typeface="Arial" panose="020B0604020202020204" pitchFamily="34" charset="0"/>
              <a:buChar char="•"/>
            </a:pPr>
            <a:r>
              <a:rPr lang="sv-SE" sz="2200" dirty="0"/>
              <a:t>Producentansvaret för textil (EPR </a:t>
            </a:r>
            <a:r>
              <a:rPr lang="sv-SE" sz="2200" dirty="0" err="1"/>
              <a:t>Textile</a:t>
            </a:r>
            <a:r>
              <a:rPr lang="sv-SE" sz="2200" dirty="0"/>
              <a:t>), uppdatering</a:t>
            </a:r>
          </a:p>
          <a:p>
            <a:pPr marL="342900" indent="-342900" algn="l">
              <a:buFont typeface="Arial" panose="020B0604020202020204" pitchFamily="34" charset="0"/>
              <a:buChar char="•"/>
            </a:pPr>
            <a:endParaRPr lang="sv-SE" sz="2200" b="0" i="0" dirty="0">
              <a:effectLst/>
            </a:endParaRPr>
          </a:p>
          <a:p>
            <a:pPr marL="342900" indent="-342900">
              <a:buFont typeface="Arial" panose="020B0604020202020204" pitchFamily="34" charset="0"/>
              <a:buChar char="•"/>
            </a:pPr>
            <a:r>
              <a:rPr lang="sv-SE" sz="2200" dirty="0"/>
              <a:t>Hållbarhetslagstiftning, generell statusuppdatering</a:t>
            </a:r>
            <a:endParaRPr lang="sv-SE" sz="2200" b="0" i="0" dirty="0">
              <a:effectLst/>
            </a:endParaRPr>
          </a:p>
          <a:p>
            <a:pPr marL="342900" indent="-342900" algn="l">
              <a:buFont typeface="Arial" panose="020B0604020202020204" pitchFamily="34" charset="0"/>
              <a:buChar char="•"/>
            </a:pPr>
            <a:endParaRPr lang="sv-SE" sz="2200" b="0" i="0" dirty="0">
              <a:effectLst/>
            </a:endParaRPr>
          </a:p>
          <a:p>
            <a:pPr marL="342900" indent="-342900" algn="l">
              <a:buFont typeface="Arial" panose="020B0604020202020204" pitchFamily="34" charset="0"/>
              <a:buChar char="•"/>
            </a:pPr>
            <a:r>
              <a:rPr lang="sv-SE" sz="2200" b="0" i="0" dirty="0">
                <a:effectLst/>
              </a:rPr>
              <a:t>Tips på event, webinar, utlysningar m.m.</a:t>
            </a:r>
          </a:p>
          <a:p>
            <a:pPr algn="l"/>
            <a:endParaRPr lang="sv-SE" sz="2200" b="0" i="0" dirty="0">
              <a:effectLst/>
            </a:endParaRPr>
          </a:p>
          <a:p>
            <a:pPr marL="342900" indent="-342900" algn="l">
              <a:buFont typeface="Arial" panose="020B0604020202020204" pitchFamily="34" charset="0"/>
              <a:buChar char="•"/>
            </a:pPr>
            <a:r>
              <a:rPr lang="sv-SE" sz="2200" b="0" i="0" dirty="0">
                <a:effectLst/>
              </a:rPr>
              <a:t>Frågor och övrigt</a:t>
            </a:r>
          </a:p>
          <a:p>
            <a:pPr algn="l"/>
            <a:r>
              <a:rPr lang="sv-SE" sz="2200" b="0" i="0" dirty="0">
                <a:effectLst/>
              </a:rPr>
              <a:t> </a:t>
            </a:r>
            <a:endParaRPr lang="sv-SE" sz="2200" b="1" dirty="0"/>
          </a:p>
        </p:txBody>
      </p:sp>
      <p:pic>
        <p:nvPicPr>
          <p:cNvPr id="4" name="Bildobjekt 3">
            <a:extLst>
              <a:ext uri="{FF2B5EF4-FFF2-40B4-BE49-F238E27FC236}">
                <a16:creationId xmlns:a16="http://schemas.microsoft.com/office/drawing/2014/main" id="{3BB821A8-D0B9-4465-971A-0F3E2B3115E6}"/>
              </a:ext>
            </a:extLst>
          </p:cNvPr>
          <p:cNvPicPr>
            <a:picLocks noChangeAspect="1"/>
          </p:cNvPicPr>
          <p:nvPr/>
        </p:nvPicPr>
        <p:blipFill>
          <a:blip r:embed="rId3"/>
          <a:stretch>
            <a:fillRect/>
          </a:stretch>
        </p:blipFill>
        <p:spPr>
          <a:xfrm>
            <a:off x="9491331" y="6307974"/>
            <a:ext cx="1895993" cy="349814"/>
          </a:xfrm>
          <a:prstGeom prst="rect">
            <a:avLst/>
          </a:prstGeom>
        </p:spPr>
      </p:pic>
      <p:pic>
        <p:nvPicPr>
          <p:cNvPr id="9" name="Bildobjekt 8">
            <a:extLst>
              <a:ext uri="{FF2B5EF4-FFF2-40B4-BE49-F238E27FC236}">
                <a16:creationId xmlns:a16="http://schemas.microsoft.com/office/drawing/2014/main" id="{478101FD-F6EB-4999-90DC-33C092B60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6760" y="1127723"/>
            <a:ext cx="4190564" cy="4429534"/>
          </a:xfrm>
          <a:prstGeom prst="rect">
            <a:avLst/>
          </a:prstGeom>
        </p:spPr>
      </p:pic>
    </p:spTree>
    <p:extLst>
      <p:ext uri="{BB962C8B-B14F-4D97-AF65-F5344CB8AC3E}">
        <p14:creationId xmlns:p14="http://schemas.microsoft.com/office/powerpoint/2010/main" val="157998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2E312A3-7BE9-4F2B-BD3B-6691E1AEF2E1}"/>
              </a:ext>
            </a:extLst>
          </p:cNvPr>
          <p:cNvSpPr txBox="1"/>
          <p:nvPr/>
        </p:nvSpPr>
        <p:spPr>
          <a:xfrm>
            <a:off x="346600" y="2288451"/>
            <a:ext cx="11474098" cy="4154984"/>
          </a:xfrm>
          <a:prstGeom prst="rect">
            <a:avLst/>
          </a:prstGeom>
          <a:noFill/>
        </p:spPr>
        <p:txBody>
          <a:bodyPr wrap="square" rtlCol="0">
            <a:spAutoFit/>
          </a:bodyPr>
          <a:lstStyle/>
          <a:p>
            <a:pPr algn="l"/>
            <a:r>
              <a:rPr lang="sv-SE" sz="2200" u="sng" dirty="0"/>
              <a:t>Förslaget till </a:t>
            </a:r>
            <a:r>
              <a:rPr lang="sv-SE" sz="2200" b="0" i="0" u="sng" dirty="0" err="1">
                <a:effectLst/>
              </a:rPr>
              <a:t>Due</a:t>
            </a:r>
            <a:r>
              <a:rPr lang="sv-SE" sz="2200" b="0" i="0" u="sng" dirty="0">
                <a:effectLst/>
              </a:rPr>
              <a:t> </a:t>
            </a:r>
            <a:r>
              <a:rPr lang="sv-SE" sz="2200" b="0" i="0" u="sng" dirty="0" err="1">
                <a:effectLst/>
              </a:rPr>
              <a:t>Diligence</a:t>
            </a:r>
            <a:r>
              <a:rPr lang="sv-SE" sz="2200" b="0" i="0" u="sng" dirty="0">
                <a:effectLst/>
              </a:rPr>
              <a:t> direktivet i korthet:</a:t>
            </a:r>
          </a:p>
          <a:p>
            <a:pPr algn="l"/>
            <a:r>
              <a:rPr lang="sv-SE" sz="2200" b="0" i="0" dirty="0">
                <a:effectLst/>
              </a:rPr>
              <a:t> </a:t>
            </a:r>
          </a:p>
          <a:p>
            <a:pPr algn="l"/>
            <a:r>
              <a:rPr lang="sv-SE" sz="2200" b="0" i="0" dirty="0">
                <a:solidFill>
                  <a:srgbClr val="343434"/>
                </a:solidFill>
                <a:effectLst/>
                <a:latin typeface="Inter"/>
              </a:rPr>
              <a:t>-Gäller värdekedjorna för: </a:t>
            </a:r>
          </a:p>
          <a:p>
            <a:pPr algn="l"/>
            <a:r>
              <a:rPr lang="sv-SE" sz="2200" b="0" i="0" dirty="0">
                <a:solidFill>
                  <a:srgbClr val="343434"/>
                </a:solidFill>
                <a:effectLst/>
                <a:latin typeface="Inter"/>
              </a:rPr>
              <a:t>1) Aktiebolag, +500 anställda och nettoomsättning +150 </a:t>
            </a:r>
            <a:r>
              <a:rPr lang="sv-SE" sz="2200" dirty="0">
                <a:solidFill>
                  <a:srgbClr val="343434"/>
                </a:solidFill>
                <a:latin typeface="Inter"/>
              </a:rPr>
              <a:t>M</a:t>
            </a:r>
            <a:r>
              <a:rPr lang="sv-SE" sz="2200" b="0" i="0" dirty="0">
                <a:solidFill>
                  <a:srgbClr val="343434"/>
                </a:solidFill>
                <a:effectLst/>
                <a:latin typeface="Inter"/>
              </a:rPr>
              <a:t>EUR (även klimatkrav)</a:t>
            </a:r>
            <a:br>
              <a:rPr lang="sv-SE" sz="2200" b="0" i="0" dirty="0">
                <a:solidFill>
                  <a:srgbClr val="343434"/>
                </a:solidFill>
                <a:effectLst/>
                <a:latin typeface="Inter"/>
              </a:rPr>
            </a:br>
            <a:r>
              <a:rPr lang="sv-SE" sz="2200" b="0" i="0" dirty="0">
                <a:solidFill>
                  <a:srgbClr val="343434"/>
                </a:solidFill>
                <a:effectLst/>
                <a:latin typeface="Inter"/>
              </a:rPr>
              <a:t>2) Aktiebolag i högrisk-sektorer, +250 anställda och nettoomsättning +40 MEUR.</a:t>
            </a:r>
          </a:p>
          <a:p>
            <a:pPr algn="l"/>
            <a:r>
              <a:rPr lang="sv-SE" sz="2200" dirty="0">
                <a:solidFill>
                  <a:srgbClr val="343434"/>
                </a:solidFill>
                <a:latin typeface="Inter"/>
              </a:rPr>
              <a:t>3) Icke-EU f</a:t>
            </a:r>
            <a:r>
              <a:rPr lang="sv-SE" sz="2200" b="0" i="0" dirty="0">
                <a:solidFill>
                  <a:srgbClr val="343434"/>
                </a:solidFill>
                <a:effectLst/>
                <a:latin typeface="Inter"/>
              </a:rPr>
              <a:t>öretag, </a:t>
            </a:r>
            <a:r>
              <a:rPr lang="sv-SE" sz="2200" dirty="0">
                <a:solidFill>
                  <a:srgbClr val="343434"/>
                </a:solidFill>
                <a:latin typeface="Inter"/>
              </a:rPr>
              <a:t>nettoomsättning som 1 &amp; 2 </a:t>
            </a:r>
            <a:r>
              <a:rPr lang="sv-SE" sz="2200" b="0" i="0" dirty="0">
                <a:solidFill>
                  <a:srgbClr val="343434"/>
                </a:solidFill>
                <a:effectLst/>
                <a:latin typeface="Inter"/>
              </a:rPr>
              <a:t>genererade i EU.</a:t>
            </a:r>
          </a:p>
          <a:p>
            <a:pPr algn="l"/>
            <a:br>
              <a:rPr lang="sv-SE" sz="2200" b="0" i="0" dirty="0">
                <a:solidFill>
                  <a:srgbClr val="343434"/>
                </a:solidFill>
                <a:effectLst/>
                <a:latin typeface="Inter"/>
              </a:rPr>
            </a:br>
            <a:r>
              <a:rPr lang="sv-SE" sz="2200" b="0" i="0" dirty="0">
                <a:solidFill>
                  <a:srgbClr val="343434"/>
                </a:solidFill>
                <a:effectLst/>
                <a:latin typeface="Inter"/>
              </a:rPr>
              <a:t>- Ej SME</a:t>
            </a:r>
          </a:p>
          <a:p>
            <a:pPr algn="l"/>
            <a:endParaRPr lang="sv-SE" sz="2200" b="0" i="0" dirty="0">
              <a:solidFill>
                <a:srgbClr val="343434"/>
              </a:solidFill>
              <a:effectLst/>
              <a:latin typeface="Inter"/>
            </a:endParaRPr>
          </a:p>
          <a:p>
            <a:pPr algn="l"/>
            <a:r>
              <a:rPr lang="sv-SE" sz="2200" b="0" i="0" dirty="0">
                <a:solidFill>
                  <a:srgbClr val="343434"/>
                </a:solidFill>
                <a:effectLst/>
                <a:latin typeface="Inter"/>
              </a:rPr>
              <a:t>-Krav: integrera, identifiera risker, förebygga &amp; mildra, hantera, klagomålssystem, utvärdera, kommunicera</a:t>
            </a:r>
            <a:endParaRPr lang="sv-SE" sz="2200" b="0" i="0" dirty="0">
              <a:effectLst/>
            </a:endParaRPr>
          </a:p>
          <a:p>
            <a:pPr algn="l"/>
            <a:r>
              <a:rPr lang="sv-SE" sz="2200" b="0" i="0" dirty="0">
                <a:effectLst/>
              </a:rPr>
              <a:t> </a:t>
            </a:r>
            <a:endParaRPr lang="sv-SE" sz="2200" b="1" dirty="0"/>
          </a:p>
        </p:txBody>
      </p:sp>
      <p:pic>
        <p:nvPicPr>
          <p:cNvPr id="4" name="Bildobjekt 3">
            <a:extLst>
              <a:ext uri="{FF2B5EF4-FFF2-40B4-BE49-F238E27FC236}">
                <a16:creationId xmlns:a16="http://schemas.microsoft.com/office/drawing/2014/main" id="{3BB821A8-D0B9-4465-971A-0F3E2B3115E6}"/>
              </a:ext>
            </a:extLst>
          </p:cNvPr>
          <p:cNvPicPr>
            <a:picLocks noChangeAspect="1"/>
          </p:cNvPicPr>
          <p:nvPr/>
        </p:nvPicPr>
        <p:blipFill>
          <a:blip r:embed="rId3"/>
          <a:stretch>
            <a:fillRect/>
          </a:stretch>
        </p:blipFill>
        <p:spPr>
          <a:xfrm>
            <a:off x="9491331" y="6307974"/>
            <a:ext cx="1895993" cy="349814"/>
          </a:xfrm>
          <a:prstGeom prst="rect">
            <a:avLst/>
          </a:prstGeom>
        </p:spPr>
      </p:pic>
      <p:pic>
        <p:nvPicPr>
          <p:cNvPr id="5" name="Bildobjekt 4">
            <a:extLst>
              <a:ext uri="{FF2B5EF4-FFF2-40B4-BE49-F238E27FC236}">
                <a16:creationId xmlns:a16="http://schemas.microsoft.com/office/drawing/2014/main" id="{A7926404-7529-4D39-B016-25151BAA73A1}"/>
              </a:ext>
            </a:extLst>
          </p:cNvPr>
          <p:cNvPicPr>
            <a:picLocks noChangeAspect="1"/>
          </p:cNvPicPr>
          <p:nvPr/>
        </p:nvPicPr>
        <p:blipFill rotWithShape="1">
          <a:blip r:embed="rId4"/>
          <a:srcRect t="9239" b="8596"/>
          <a:stretch/>
        </p:blipFill>
        <p:spPr>
          <a:xfrm>
            <a:off x="0" y="0"/>
            <a:ext cx="12192000" cy="1869657"/>
          </a:xfrm>
          <a:prstGeom prst="rect">
            <a:avLst/>
          </a:prstGeom>
        </p:spPr>
      </p:pic>
      <p:sp>
        <p:nvSpPr>
          <p:cNvPr id="3" name="textruta 2">
            <a:extLst>
              <a:ext uri="{FF2B5EF4-FFF2-40B4-BE49-F238E27FC236}">
                <a16:creationId xmlns:a16="http://schemas.microsoft.com/office/drawing/2014/main" id="{44C385DC-BAE8-4BAD-A1CE-1C9080F37783}"/>
              </a:ext>
            </a:extLst>
          </p:cNvPr>
          <p:cNvSpPr txBox="1"/>
          <p:nvPr/>
        </p:nvSpPr>
        <p:spPr>
          <a:xfrm>
            <a:off x="8050267" y="1869657"/>
            <a:ext cx="4211006" cy="461665"/>
          </a:xfrm>
          <a:prstGeom prst="rect">
            <a:avLst/>
          </a:prstGeom>
          <a:noFill/>
        </p:spPr>
        <p:txBody>
          <a:bodyPr wrap="square" rtlCol="0">
            <a:spAutoFit/>
          </a:bodyPr>
          <a:lstStyle/>
          <a:p>
            <a:r>
              <a:rPr lang="sv-SE" sz="1200" dirty="0" err="1">
                <a:hlinkClick r:id="rId5"/>
              </a:rPr>
              <a:t>Proposal</a:t>
            </a:r>
            <a:r>
              <a:rPr lang="sv-SE" sz="1200" dirty="0">
                <a:hlinkClick r:id="rId5"/>
              </a:rPr>
              <a:t> for a </a:t>
            </a:r>
            <a:r>
              <a:rPr lang="sv-SE" sz="1200" dirty="0" err="1">
                <a:hlinkClick r:id="rId5"/>
              </a:rPr>
              <a:t>Directive</a:t>
            </a:r>
            <a:r>
              <a:rPr lang="sv-SE" sz="1200" dirty="0">
                <a:hlinkClick r:id="rId5"/>
              </a:rPr>
              <a:t> on </a:t>
            </a:r>
            <a:r>
              <a:rPr lang="sv-SE" sz="1200" dirty="0" err="1">
                <a:hlinkClick r:id="rId5"/>
              </a:rPr>
              <a:t>corporate</a:t>
            </a:r>
            <a:r>
              <a:rPr lang="sv-SE" sz="1200" dirty="0">
                <a:hlinkClick r:id="rId5"/>
              </a:rPr>
              <a:t> </a:t>
            </a:r>
            <a:r>
              <a:rPr lang="sv-SE" sz="1200" dirty="0" err="1">
                <a:hlinkClick r:id="rId5"/>
              </a:rPr>
              <a:t>sustainability</a:t>
            </a:r>
            <a:r>
              <a:rPr lang="sv-SE" sz="1200" dirty="0">
                <a:hlinkClick r:id="rId5"/>
              </a:rPr>
              <a:t> </a:t>
            </a:r>
            <a:r>
              <a:rPr lang="sv-SE" sz="1200" dirty="0" err="1">
                <a:hlinkClick r:id="rId5"/>
              </a:rPr>
              <a:t>due</a:t>
            </a:r>
            <a:r>
              <a:rPr lang="sv-SE" sz="1200" dirty="0">
                <a:hlinkClick r:id="rId5"/>
              </a:rPr>
              <a:t> </a:t>
            </a:r>
            <a:r>
              <a:rPr lang="sv-SE" sz="1200" dirty="0" err="1">
                <a:hlinkClick r:id="rId5"/>
              </a:rPr>
              <a:t>diligence</a:t>
            </a:r>
            <a:r>
              <a:rPr lang="sv-SE" sz="1200" dirty="0">
                <a:hlinkClick r:id="rId5"/>
              </a:rPr>
              <a:t> and annex | </a:t>
            </a:r>
            <a:r>
              <a:rPr lang="sv-SE" sz="1200" dirty="0" err="1">
                <a:hlinkClick r:id="rId5"/>
              </a:rPr>
              <a:t>European</a:t>
            </a:r>
            <a:r>
              <a:rPr lang="sv-SE" sz="1200" dirty="0">
                <a:hlinkClick r:id="rId5"/>
              </a:rPr>
              <a:t> Commission (europa.eu)</a:t>
            </a:r>
            <a:endParaRPr lang="sv-SE" sz="1200" dirty="0"/>
          </a:p>
        </p:txBody>
      </p:sp>
    </p:spTree>
    <p:extLst>
      <p:ext uri="{BB962C8B-B14F-4D97-AF65-F5344CB8AC3E}">
        <p14:creationId xmlns:p14="http://schemas.microsoft.com/office/powerpoint/2010/main" val="79435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BB821A8-D0B9-4465-971A-0F3E2B3115E6}"/>
              </a:ext>
            </a:extLst>
          </p:cNvPr>
          <p:cNvPicPr>
            <a:picLocks noChangeAspect="1"/>
          </p:cNvPicPr>
          <p:nvPr/>
        </p:nvPicPr>
        <p:blipFill>
          <a:blip r:embed="rId3"/>
          <a:stretch>
            <a:fillRect/>
          </a:stretch>
        </p:blipFill>
        <p:spPr>
          <a:xfrm>
            <a:off x="9491331" y="6307974"/>
            <a:ext cx="1895993" cy="349814"/>
          </a:xfrm>
          <a:prstGeom prst="rect">
            <a:avLst/>
          </a:prstGeom>
        </p:spPr>
      </p:pic>
      <p:pic>
        <p:nvPicPr>
          <p:cNvPr id="5" name="Bildobjekt 4">
            <a:extLst>
              <a:ext uri="{FF2B5EF4-FFF2-40B4-BE49-F238E27FC236}">
                <a16:creationId xmlns:a16="http://schemas.microsoft.com/office/drawing/2014/main" id="{05764413-1984-468A-BF13-3D59BEA75268}"/>
              </a:ext>
            </a:extLst>
          </p:cNvPr>
          <p:cNvPicPr>
            <a:picLocks noChangeAspect="1"/>
          </p:cNvPicPr>
          <p:nvPr/>
        </p:nvPicPr>
        <p:blipFill>
          <a:blip r:embed="rId4"/>
          <a:stretch>
            <a:fillRect/>
          </a:stretch>
        </p:blipFill>
        <p:spPr>
          <a:xfrm>
            <a:off x="7196760" y="920714"/>
            <a:ext cx="3651365" cy="5387260"/>
          </a:xfrm>
          <a:prstGeom prst="rect">
            <a:avLst/>
          </a:prstGeom>
        </p:spPr>
      </p:pic>
      <p:sp>
        <p:nvSpPr>
          <p:cNvPr id="7" name="textruta 6">
            <a:extLst>
              <a:ext uri="{FF2B5EF4-FFF2-40B4-BE49-F238E27FC236}">
                <a16:creationId xmlns:a16="http://schemas.microsoft.com/office/drawing/2014/main" id="{A0B5F436-C17A-4DC7-A9FD-7EA4E89E5B9F}"/>
              </a:ext>
            </a:extLst>
          </p:cNvPr>
          <p:cNvSpPr txBox="1"/>
          <p:nvPr/>
        </p:nvSpPr>
        <p:spPr>
          <a:xfrm>
            <a:off x="381556" y="737025"/>
            <a:ext cx="6503561" cy="5509200"/>
          </a:xfrm>
          <a:prstGeom prst="rect">
            <a:avLst/>
          </a:prstGeom>
          <a:noFill/>
        </p:spPr>
        <p:txBody>
          <a:bodyPr wrap="square" rtlCol="0">
            <a:spAutoFit/>
          </a:bodyPr>
          <a:lstStyle/>
          <a:p>
            <a:pPr algn="l"/>
            <a:r>
              <a:rPr lang="sv-SE" sz="2200" b="0" i="0" u="sng" dirty="0">
                <a:effectLst/>
              </a:rPr>
              <a:t>Agenda</a:t>
            </a:r>
          </a:p>
          <a:p>
            <a:pPr algn="l"/>
            <a:r>
              <a:rPr lang="sv-SE" sz="2200" b="0" i="0" dirty="0">
                <a:effectLst/>
              </a:rPr>
              <a:t> </a:t>
            </a:r>
          </a:p>
          <a:p>
            <a:pPr marL="342900" lvl="0" indent="-342900">
              <a:buFont typeface="Arial" panose="020B0604020202020204" pitchFamily="34" charset="0"/>
              <a:buChar char="•"/>
            </a:pPr>
            <a:r>
              <a:rPr lang="sv-SE" sz="2200" dirty="0">
                <a:effectLst/>
                <a:ea typeface="Times New Roman" panose="02020603050405020304" pitchFamily="18" charset="0"/>
              </a:rPr>
              <a:t>Kort om det nyligen släppta </a:t>
            </a:r>
            <a:r>
              <a:rPr lang="sv-SE" sz="2200" dirty="0" err="1">
                <a:effectLst/>
                <a:ea typeface="Times New Roman" panose="02020603050405020304" pitchFamily="18" charset="0"/>
              </a:rPr>
              <a:t>Due</a:t>
            </a:r>
            <a:r>
              <a:rPr lang="sv-SE" sz="2200" dirty="0">
                <a:effectLst/>
                <a:ea typeface="Times New Roman" panose="02020603050405020304" pitchFamily="18" charset="0"/>
              </a:rPr>
              <a:t> </a:t>
            </a:r>
            <a:r>
              <a:rPr lang="sv-SE" sz="2200" dirty="0" err="1">
                <a:effectLst/>
                <a:ea typeface="Times New Roman" panose="02020603050405020304" pitchFamily="18" charset="0"/>
              </a:rPr>
              <a:t>Diligence</a:t>
            </a:r>
            <a:r>
              <a:rPr lang="sv-SE" sz="2200" dirty="0">
                <a:effectLst/>
                <a:ea typeface="Times New Roman" panose="02020603050405020304" pitchFamily="18" charset="0"/>
              </a:rPr>
              <a:t> direktivet</a:t>
            </a:r>
          </a:p>
          <a:p>
            <a:pPr marL="342900" lvl="0" indent="-342900">
              <a:buFont typeface="Symbol" panose="05050102010706020507" pitchFamily="18" charset="2"/>
              <a:buChar char=""/>
            </a:pPr>
            <a:endParaRPr lang="sv-SE" sz="2200" dirty="0">
              <a:ea typeface="Times New Roman" panose="02020603050405020304" pitchFamily="18" charset="0"/>
            </a:endParaRPr>
          </a:p>
          <a:p>
            <a:pPr marL="342900" lvl="0" indent="-342900">
              <a:buFont typeface="Arial" panose="020B0604020202020204" pitchFamily="34" charset="0"/>
              <a:buChar char="•"/>
            </a:pPr>
            <a:r>
              <a:rPr lang="sv-SE" sz="2200" dirty="0">
                <a:solidFill>
                  <a:srgbClr val="00B0F0"/>
                </a:solidFill>
                <a:effectLst/>
                <a:ea typeface="Times New Roman" panose="02020603050405020304" pitchFamily="18" charset="0"/>
              </a:rPr>
              <a:t>Henrik Lindholm, ETI Sverige – </a:t>
            </a:r>
            <a:r>
              <a:rPr lang="sv-SE" sz="2200" dirty="0" err="1">
                <a:solidFill>
                  <a:srgbClr val="00B0F0"/>
                </a:solidFill>
                <a:ea typeface="Times New Roman" panose="02020603050405020304" pitchFamily="18" charset="0"/>
              </a:rPr>
              <a:t>D</a:t>
            </a:r>
            <a:r>
              <a:rPr lang="sv-SE" sz="2200" dirty="0" err="1">
                <a:solidFill>
                  <a:srgbClr val="00B0F0"/>
                </a:solidFill>
                <a:effectLst/>
                <a:ea typeface="Times New Roman" panose="02020603050405020304" pitchFamily="18" charset="0"/>
              </a:rPr>
              <a:t>ue</a:t>
            </a:r>
            <a:r>
              <a:rPr lang="sv-SE" sz="2200" dirty="0">
                <a:solidFill>
                  <a:srgbClr val="00B0F0"/>
                </a:solidFill>
                <a:effectLst/>
                <a:ea typeface="Times New Roman" panose="02020603050405020304" pitchFamily="18" charset="0"/>
              </a:rPr>
              <a:t> </a:t>
            </a:r>
            <a:r>
              <a:rPr lang="sv-SE" sz="2200" dirty="0" err="1">
                <a:solidFill>
                  <a:srgbClr val="00B0F0"/>
                </a:solidFill>
                <a:ea typeface="Times New Roman" panose="02020603050405020304" pitchFamily="18" charset="0"/>
              </a:rPr>
              <a:t>D</a:t>
            </a:r>
            <a:r>
              <a:rPr lang="sv-SE" sz="2200" dirty="0" err="1">
                <a:solidFill>
                  <a:srgbClr val="00B0F0"/>
                </a:solidFill>
                <a:effectLst/>
                <a:ea typeface="Times New Roman" panose="02020603050405020304" pitchFamily="18" charset="0"/>
              </a:rPr>
              <a:t>iligence</a:t>
            </a:r>
            <a:r>
              <a:rPr lang="sv-SE" sz="2200" dirty="0">
                <a:solidFill>
                  <a:srgbClr val="00B0F0"/>
                </a:solidFill>
                <a:effectLst/>
                <a:ea typeface="Times New Roman" panose="02020603050405020304" pitchFamily="18" charset="0"/>
              </a:rPr>
              <a:t> i praktiken</a:t>
            </a:r>
          </a:p>
          <a:p>
            <a:pPr marL="342900" lvl="0" indent="-342900">
              <a:buFont typeface="Symbol" panose="05050102010706020507" pitchFamily="18" charset="2"/>
              <a:buChar char=""/>
            </a:pPr>
            <a:endParaRPr lang="sv-SE" sz="2200" dirty="0">
              <a:effectLst/>
              <a:ea typeface="Calibri" panose="020F0502020204030204" pitchFamily="34" charset="0"/>
            </a:endParaRPr>
          </a:p>
          <a:p>
            <a:pPr marL="342900" indent="-342900" algn="l">
              <a:buFont typeface="Arial" panose="020B0604020202020204" pitchFamily="34" charset="0"/>
              <a:buChar char="•"/>
            </a:pPr>
            <a:r>
              <a:rPr lang="sv-SE" sz="2200" dirty="0"/>
              <a:t>Producentansvaret för textil (EPR </a:t>
            </a:r>
            <a:r>
              <a:rPr lang="sv-SE" sz="2200" dirty="0" err="1"/>
              <a:t>Textile</a:t>
            </a:r>
            <a:r>
              <a:rPr lang="sv-SE" sz="2200" dirty="0"/>
              <a:t>), uppdatering</a:t>
            </a:r>
          </a:p>
          <a:p>
            <a:pPr marL="342900" indent="-342900" algn="l">
              <a:buFont typeface="Arial" panose="020B0604020202020204" pitchFamily="34" charset="0"/>
              <a:buChar char="•"/>
            </a:pPr>
            <a:endParaRPr lang="sv-SE" sz="2200" b="0" i="0" dirty="0">
              <a:effectLst/>
            </a:endParaRPr>
          </a:p>
          <a:p>
            <a:pPr marL="342900" indent="-342900">
              <a:buFont typeface="Arial" panose="020B0604020202020204" pitchFamily="34" charset="0"/>
              <a:buChar char="•"/>
            </a:pPr>
            <a:r>
              <a:rPr lang="sv-SE" sz="2200" dirty="0"/>
              <a:t>Hållbarhetslagstiftning, generell statusuppdatering</a:t>
            </a:r>
            <a:endParaRPr lang="sv-SE" sz="2200" b="0" i="0" dirty="0">
              <a:effectLst/>
            </a:endParaRPr>
          </a:p>
          <a:p>
            <a:pPr marL="342900" indent="-342900" algn="l">
              <a:buFont typeface="Arial" panose="020B0604020202020204" pitchFamily="34" charset="0"/>
              <a:buChar char="•"/>
            </a:pPr>
            <a:endParaRPr lang="sv-SE" sz="2200" b="0" i="0" dirty="0">
              <a:effectLst/>
            </a:endParaRPr>
          </a:p>
          <a:p>
            <a:pPr marL="342900" indent="-342900" algn="l">
              <a:buFont typeface="Arial" panose="020B0604020202020204" pitchFamily="34" charset="0"/>
              <a:buChar char="•"/>
            </a:pPr>
            <a:r>
              <a:rPr lang="sv-SE" sz="2200" b="0" i="0" dirty="0">
                <a:effectLst/>
              </a:rPr>
              <a:t>Tips på event, webinar, utlysningar m.m.</a:t>
            </a:r>
          </a:p>
          <a:p>
            <a:pPr algn="l"/>
            <a:endParaRPr lang="sv-SE" sz="2200" b="0" i="0" dirty="0">
              <a:effectLst/>
            </a:endParaRPr>
          </a:p>
          <a:p>
            <a:pPr marL="342900" indent="-342900" algn="l">
              <a:buFont typeface="Arial" panose="020B0604020202020204" pitchFamily="34" charset="0"/>
              <a:buChar char="•"/>
            </a:pPr>
            <a:r>
              <a:rPr lang="sv-SE" sz="2200" b="0" i="0" dirty="0">
                <a:effectLst/>
              </a:rPr>
              <a:t>Frågor och övrigt</a:t>
            </a:r>
          </a:p>
          <a:p>
            <a:pPr algn="l"/>
            <a:r>
              <a:rPr lang="sv-SE" sz="2200" b="0" i="0" dirty="0">
                <a:effectLst/>
              </a:rPr>
              <a:t> </a:t>
            </a:r>
            <a:endParaRPr lang="sv-SE" sz="2200" b="1" dirty="0"/>
          </a:p>
        </p:txBody>
      </p:sp>
    </p:spTree>
    <p:extLst>
      <p:ext uri="{BB962C8B-B14F-4D97-AF65-F5344CB8AC3E}">
        <p14:creationId xmlns:p14="http://schemas.microsoft.com/office/powerpoint/2010/main" val="152223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BB186C44-287C-4555-9864-89544A6A133E}"/>
              </a:ext>
            </a:extLst>
          </p:cNvPr>
          <p:cNvPicPr>
            <a:picLocks noChangeAspect="1"/>
          </p:cNvPicPr>
          <p:nvPr/>
        </p:nvPicPr>
        <p:blipFill rotWithShape="1">
          <a:blip r:embed="rId3"/>
          <a:srcRect b="3222"/>
          <a:stretch/>
        </p:blipFill>
        <p:spPr>
          <a:xfrm>
            <a:off x="4466914" y="209024"/>
            <a:ext cx="6608141" cy="5992271"/>
          </a:xfrm>
          <a:prstGeom prst="rect">
            <a:avLst/>
          </a:prstGeom>
        </p:spPr>
      </p:pic>
      <p:grpSp>
        <p:nvGrpSpPr>
          <p:cNvPr id="6" name="Grupp 5">
            <a:extLst>
              <a:ext uri="{FF2B5EF4-FFF2-40B4-BE49-F238E27FC236}">
                <a16:creationId xmlns:a16="http://schemas.microsoft.com/office/drawing/2014/main" id="{14B838C6-719A-4C87-85C8-C05BC2A794C1}"/>
              </a:ext>
            </a:extLst>
          </p:cNvPr>
          <p:cNvGrpSpPr/>
          <p:nvPr/>
        </p:nvGrpSpPr>
        <p:grpSpPr>
          <a:xfrm>
            <a:off x="1116944" y="134210"/>
            <a:ext cx="9958111" cy="6589579"/>
            <a:chOff x="1114978" y="141585"/>
            <a:chExt cx="9958111" cy="6589579"/>
          </a:xfrm>
        </p:grpSpPr>
        <p:graphicFrame>
          <p:nvGraphicFramePr>
            <p:cNvPr id="4" name="Diagram 3">
              <a:extLst>
                <a:ext uri="{FF2B5EF4-FFF2-40B4-BE49-F238E27FC236}">
                  <a16:creationId xmlns:a16="http://schemas.microsoft.com/office/drawing/2014/main" id="{DFAB2B79-03EB-4112-9188-C9F7EB4B6675}"/>
                </a:ext>
              </a:extLst>
            </p:cNvPr>
            <p:cNvGraphicFramePr/>
            <p:nvPr>
              <p:extLst>
                <p:ext uri="{D42A27DB-BD31-4B8C-83A1-F6EECF244321}">
                  <p14:modId xmlns:p14="http://schemas.microsoft.com/office/powerpoint/2010/main" val="3009567480"/>
                </p:ext>
              </p:extLst>
            </p:nvPr>
          </p:nvGraphicFramePr>
          <p:xfrm>
            <a:off x="1114978" y="141585"/>
            <a:ext cx="9958111" cy="65895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ktangel: rundade hörn 4">
              <a:extLst>
                <a:ext uri="{FF2B5EF4-FFF2-40B4-BE49-F238E27FC236}">
                  <a16:creationId xmlns:a16="http://schemas.microsoft.com/office/drawing/2014/main" id="{4F79856E-ABEC-4748-8DB2-F4CDE6359CB7}"/>
                </a:ext>
              </a:extLst>
            </p:cNvPr>
            <p:cNvSpPr/>
            <p:nvPr/>
          </p:nvSpPr>
          <p:spPr>
            <a:xfrm>
              <a:off x="4664681" y="2650823"/>
              <a:ext cx="2858703" cy="172904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sv-SE" sz="1400" u="sng" dirty="0">
                  <a:solidFill>
                    <a:schemeClr val="bg1"/>
                  </a:solidFill>
                  <a:effectLst/>
                  <a:ea typeface="Times New Roman" panose="02020603050405020304" pitchFamily="18" charset="0"/>
                  <a:cs typeface="Arial" panose="020B0604020202020204" pitchFamily="34" charset="0"/>
                </a:rPr>
                <a:t>Övergripande</a:t>
              </a:r>
            </a:p>
            <a:p>
              <a:pPr>
                <a:spcAft>
                  <a:spcPts val="600"/>
                </a:spcAft>
              </a:pPr>
              <a:r>
                <a:rPr lang="sv-SE" sz="1100" dirty="0">
                  <a:solidFill>
                    <a:srgbClr val="FF0000"/>
                  </a:solidFill>
                  <a:effectLst/>
                  <a:ea typeface="Times New Roman" panose="02020603050405020304" pitchFamily="18" charset="0"/>
                  <a:cs typeface="Arial" panose="020B0604020202020204" pitchFamily="34" charset="0"/>
                </a:rPr>
                <a:t>-EU:s </a:t>
              </a:r>
              <a:r>
                <a:rPr lang="sv-SE" sz="1100" dirty="0">
                  <a:solidFill>
                    <a:srgbClr val="FF0000"/>
                  </a:solidFill>
                  <a:ea typeface="Times New Roman" panose="02020603050405020304" pitchFamily="18" charset="0"/>
                  <a:cs typeface="Arial" panose="020B0604020202020204" pitchFamily="34" charset="0"/>
                </a:rPr>
                <a:t>Förordning om rapportering av hållbara investeringar (</a:t>
              </a:r>
              <a:r>
                <a:rPr lang="sv-SE" sz="1100" dirty="0">
                  <a:solidFill>
                    <a:srgbClr val="FF0000"/>
                  </a:solidFill>
                  <a:effectLst/>
                  <a:ea typeface="Times New Roman" panose="02020603050405020304" pitchFamily="18" charset="0"/>
                  <a:cs typeface="Arial" panose="020B0604020202020204" pitchFamily="34" charset="0"/>
                </a:rPr>
                <a:t>SFDR) </a:t>
              </a:r>
            </a:p>
            <a:p>
              <a:pPr>
                <a:spcAft>
                  <a:spcPts val="1000"/>
                </a:spcAft>
              </a:pPr>
              <a:r>
                <a:rPr lang="sv-SE" sz="1100" dirty="0">
                  <a:solidFill>
                    <a:srgbClr val="FF0000"/>
                  </a:solidFill>
                  <a:effectLst/>
                  <a:ea typeface="Times New Roman" panose="02020603050405020304" pitchFamily="18" charset="0"/>
                  <a:cs typeface="Arial" panose="020B0604020202020204" pitchFamily="34" charset="0"/>
                </a:rPr>
                <a:t>-Taxonomiförordningen</a:t>
              </a:r>
              <a:endParaRPr lang="sv-SE" sz="1100" dirty="0">
                <a:solidFill>
                  <a:srgbClr val="FF0000"/>
                </a:solidFill>
                <a:effectLst/>
                <a:ea typeface="Times New Roman" panose="02020603050405020304" pitchFamily="18" charset="0"/>
                <a:cs typeface="Times New Roman" panose="02020603050405020304" pitchFamily="18" charset="0"/>
              </a:endParaRPr>
            </a:p>
            <a:p>
              <a:pPr>
                <a:spcAft>
                  <a:spcPts val="1000"/>
                </a:spcAft>
              </a:pPr>
              <a:r>
                <a:rPr lang="sv-SE" sz="1100" dirty="0">
                  <a:solidFill>
                    <a:srgbClr val="FF0000"/>
                  </a:solidFill>
                  <a:effectLst/>
                  <a:ea typeface="Times New Roman" panose="02020603050405020304" pitchFamily="18" charset="0"/>
                  <a:cs typeface="Arial" panose="020B0604020202020204" pitchFamily="34" charset="0"/>
                </a:rPr>
                <a:t>-EU:s förslag till uppdaterade krav för Hållbarhetsredovisning (NFRD till CSRD)</a:t>
              </a:r>
              <a:endParaRPr lang="sv-SE" sz="1100" dirty="0">
                <a:solidFill>
                  <a:srgbClr val="FF0000"/>
                </a:solidFill>
                <a:effectLst/>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6422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2E312A3-7BE9-4F2B-BD3B-6691E1AEF2E1}"/>
              </a:ext>
            </a:extLst>
          </p:cNvPr>
          <p:cNvSpPr txBox="1"/>
          <p:nvPr/>
        </p:nvSpPr>
        <p:spPr>
          <a:xfrm>
            <a:off x="346600" y="2288451"/>
            <a:ext cx="11515662" cy="3477875"/>
          </a:xfrm>
          <a:prstGeom prst="rect">
            <a:avLst/>
          </a:prstGeom>
          <a:noFill/>
        </p:spPr>
        <p:txBody>
          <a:bodyPr wrap="square" rtlCol="0">
            <a:spAutoFit/>
          </a:bodyPr>
          <a:lstStyle/>
          <a:p>
            <a:pPr algn="l"/>
            <a:r>
              <a:rPr lang="sv-SE" sz="2200" b="0" i="0" u="sng" dirty="0" err="1">
                <a:effectLst/>
              </a:rPr>
              <a:t>Due</a:t>
            </a:r>
            <a:r>
              <a:rPr lang="sv-SE" sz="2200" b="0" i="0" u="sng" dirty="0">
                <a:effectLst/>
              </a:rPr>
              <a:t> </a:t>
            </a:r>
            <a:r>
              <a:rPr lang="sv-SE" sz="2200" b="0" i="0" u="sng" dirty="0" err="1">
                <a:effectLst/>
              </a:rPr>
              <a:t>Diligence</a:t>
            </a:r>
            <a:r>
              <a:rPr lang="sv-SE" sz="2200" b="0" i="0" u="sng" dirty="0">
                <a:effectLst/>
              </a:rPr>
              <a:t> direktivet – vad händer nu?</a:t>
            </a:r>
          </a:p>
          <a:p>
            <a:pPr algn="l"/>
            <a:r>
              <a:rPr lang="sv-SE" sz="2200" b="0" i="0" dirty="0">
                <a:effectLst/>
              </a:rPr>
              <a:t> </a:t>
            </a:r>
          </a:p>
          <a:p>
            <a:pPr marL="342900" indent="-342900">
              <a:buFont typeface="Arial" panose="020B0604020202020204" pitchFamily="34" charset="0"/>
              <a:buChar char="•"/>
            </a:pPr>
            <a:r>
              <a:rPr lang="sv-SE" sz="2200" b="0" i="0" dirty="0">
                <a:effectLst/>
              </a:rPr>
              <a:t>Diskussioner om justeringar</a:t>
            </a:r>
          </a:p>
          <a:p>
            <a:endParaRPr lang="sv-SE" sz="2200" b="0" i="0" dirty="0">
              <a:effectLst/>
            </a:endParaRPr>
          </a:p>
          <a:p>
            <a:pPr marL="342900" lvl="0" indent="-342900">
              <a:buFont typeface="Arial" panose="020B0604020202020204" pitchFamily="34" charset="0"/>
              <a:buChar char="•"/>
            </a:pPr>
            <a:r>
              <a:rPr lang="sv-SE" sz="2200" dirty="0">
                <a:effectLst/>
                <a:ea typeface="Times New Roman" panose="02020603050405020304" pitchFamily="18" charset="0"/>
              </a:rPr>
              <a:t>Antagande och införlivande i nationell lagstiftning (2 år)</a:t>
            </a:r>
          </a:p>
          <a:p>
            <a:pPr lvl="0"/>
            <a:endParaRPr lang="sv-SE" sz="2200" dirty="0">
              <a:effectLst/>
              <a:ea typeface="Times New Roman" panose="02020603050405020304" pitchFamily="18" charset="0"/>
            </a:endParaRPr>
          </a:p>
          <a:p>
            <a:pPr marL="342900" lvl="0" indent="-342900">
              <a:buFont typeface="Arial" panose="020B0604020202020204" pitchFamily="34" charset="0"/>
              <a:buChar char="•"/>
            </a:pPr>
            <a:r>
              <a:rPr lang="sv-SE" sz="2200" dirty="0">
                <a:effectLst/>
                <a:ea typeface="Times New Roman" panose="02020603050405020304" pitchFamily="18" charset="0"/>
              </a:rPr>
              <a:t>Viktiga punkter i pågående diskussioner</a:t>
            </a:r>
          </a:p>
          <a:p>
            <a:pPr marL="342900" lvl="0" indent="-342900">
              <a:buFont typeface="Symbol" panose="05050102010706020507" pitchFamily="18" charset="2"/>
              <a:buChar char=""/>
            </a:pPr>
            <a:endParaRPr lang="sv-SE" sz="2200" dirty="0">
              <a:ea typeface="Times New Roman" panose="02020603050405020304" pitchFamily="18" charset="0"/>
            </a:endParaRPr>
          </a:p>
          <a:p>
            <a:pPr algn="l"/>
            <a:endParaRPr lang="sv-SE" sz="2200" b="0" i="0" dirty="0">
              <a:effectLst/>
            </a:endParaRPr>
          </a:p>
          <a:p>
            <a:pPr algn="l"/>
            <a:r>
              <a:rPr lang="sv-SE" sz="2200" b="0" i="0" dirty="0">
                <a:effectLst/>
              </a:rPr>
              <a:t> </a:t>
            </a:r>
            <a:endParaRPr lang="sv-SE" sz="2200" b="1" dirty="0"/>
          </a:p>
        </p:txBody>
      </p:sp>
      <p:pic>
        <p:nvPicPr>
          <p:cNvPr id="4" name="Bildobjekt 3">
            <a:extLst>
              <a:ext uri="{FF2B5EF4-FFF2-40B4-BE49-F238E27FC236}">
                <a16:creationId xmlns:a16="http://schemas.microsoft.com/office/drawing/2014/main" id="{3BB821A8-D0B9-4465-971A-0F3E2B3115E6}"/>
              </a:ext>
            </a:extLst>
          </p:cNvPr>
          <p:cNvPicPr>
            <a:picLocks noChangeAspect="1"/>
          </p:cNvPicPr>
          <p:nvPr/>
        </p:nvPicPr>
        <p:blipFill>
          <a:blip r:embed="rId3"/>
          <a:stretch>
            <a:fillRect/>
          </a:stretch>
        </p:blipFill>
        <p:spPr>
          <a:xfrm>
            <a:off x="9491331" y="6307974"/>
            <a:ext cx="1895993" cy="349814"/>
          </a:xfrm>
          <a:prstGeom prst="rect">
            <a:avLst/>
          </a:prstGeom>
        </p:spPr>
      </p:pic>
      <p:pic>
        <p:nvPicPr>
          <p:cNvPr id="5" name="Bildobjekt 4">
            <a:extLst>
              <a:ext uri="{FF2B5EF4-FFF2-40B4-BE49-F238E27FC236}">
                <a16:creationId xmlns:a16="http://schemas.microsoft.com/office/drawing/2014/main" id="{A7926404-7529-4D39-B016-25151BAA73A1}"/>
              </a:ext>
            </a:extLst>
          </p:cNvPr>
          <p:cNvPicPr>
            <a:picLocks noChangeAspect="1"/>
          </p:cNvPicPr>
          <p:nvPr/>
        </p:nvPicPr>
        <p:blipFill rotWithShape="1">
          <a:blip r:embed="rId4"/>
          <a:srcRect t="9239" b="8596"/>
          <a:stretch/>
        </p:blipFill>
        <p:spPr>
          <a:xfrm>
            <a:off x="0" y="0"/>
            <a:ext cx="12192000" cy="1869657"/>
          </a:xfrm>
          <a:prstGeom prst="rect">
            <a:avLst/>
          </a:prstGeom>
        </p:spPr>
      </p:pic>
    </p:spTree>
    <p:extLst>
      <p:ext uri="{BB962C8B-B14F-4D97-AF65-F5344CB8AC3E}">
        <p14:creationId xmlns:p14="http://schemas.microsoft.com/office/powerpoint/2010/main" val="83475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2E312A3-7BE9-4F2B-BD3B-6691E1AEF2E1}"/>
              </a:ext>
            </a:extLst>
          </p:cNvPr>
          <p:cNvSpPr txBox="1"/>
          <p:nvPr/>
        </p:nvSpPr>
        <p:spPr>
          <a:xfrm>
            <a:off x="381556" y="737025"/>
            <a:ext cx="6503561" cy="5509200"/>
          </a:xfrm>
          <a:prstGeom prst="rect">
            <a:avLst/>
          </a:prstGeom>
          <a:noFill/>
        </p:spPr>
        <p:txBody>
          <a:bodyPr wrap="square" rtlCol="0">
            <a:spAutoFit/>
          </a:bodyPr>
          <a:lstStyle/>
          <a:p>
            <a:pPr algn="l"/>
            <a:r>
              <a:rPr lang="sv-SE" sz="2200" b="0" i="0" u="sng" dirty="0">
                <a:effectLst/>
              </a:rPr>
              <a:t>Agenda</a:t>
            </a:r>
          </a:p>
          <a:p>
            <a:pPr algn="l"/>
            <a:r>
              <a:rPr lang="sv-SE" sz="2200" b="0" i="0" dirty="0">
                <a:effectLst/>
              </a:rPr>
              <a:t> </a:t>
            </a:r>
          </a:p>
          <a:p>
            <a:pPr marL="342900" lvl="0" indent="-342900">
              <a:buFont typeface="Arial" panose="020B0604020202020204" pitchFamily="34" charset="0"/>
              <a:buChar char="•"/>
            </a:pPr>
            <a:r>
              <a:rPr lang="sv-SE" sz="2200" dirty="0">
                <a:effectLst/>
                <a:ea typeface="Times New Roman" panose="02020603050405020304" pitchFamily="18" charset="0"/>
              </a:rPr>
              <a:t>Kort om det nyligen släppta </a:t>
            </a:r>
            <a:r>
              <a:rPr lang="sv-SE" sz="2200" dirty="0" err="1">
                <a:effectLst/>
                <a:ea typeface="Times New Roman" panose="02020603050405020304" pitchFamily="18" charset="0"/>
              </a:rPr>
              <a:t>Due</a:t>
            </a:r>
            <a:r>
              <a:rPr lang="sv-SE" sz="2200" dirty="0">
                <a:effectLst/>
                <a:ea typeface="Times New Roman" panose="02020603050405020304" pitchFamily="18" charset="0"/>
              </a:rPr>
              <a:t> </a:t>
            </a:r>
            <a:r>
              <a:rPr lang="sv-SE" sz="2200" dirty="0" err="1">
                <a:effectLst/>
                <a:ea typeface="Times New Roman" panose="02020603050405020304" pitchFamily="18" charset="0"/>
              </a:rPr>
              <a:t>Diligence</a:t>
            </a:r>
            <a:r>
              <a:rPr lang="sv-SE" sz="2200" dirty="0">
                <a:effectLst/>
                <a:ea typeface="Times New Roman" panose="02020603050405020304" pitchFamily="18" charset="0"/>
              </a:rPr>
              <a:t> direktivet</a:t>
            </a:r>
          </a:p>
          <a:p>
            <a:pPr marL="342900" lvl="0" indent="-342900">
              <a:buFont typeface="Symbol" panose="05050102010706020507" pitchFamily="18" charset="2"/>
              <a:buChar char=""/>
            </a:pPr>
            <a:endParaRPr lang="sv-SE" sz="2200" dirty="0">
              <a:ea typeface="Times New Roman" panose="02020603050405020304" pitchFamily="18" charset="0"/>
            </a:endParaRPr>
          </a:p>
          <a:p>
            <a:pPr marL="342900" lvl="0" indent="-342900">
              <a:buFont typeface="Arial" panose="020B0604020202020204" pitchFamily="34" charset="0"/>
              <a:buChar char="•"/>
            </a:pPr>
            <a:r>
              <a:rPr lang="sv-SE" sz="2200" dirty="0">
                <a:effectLst/>
                <a:ea typeface="Times New Roman" panose="02020603050405020304" pitchFamily="18" charset="0"/>
              </a:rPr>
              <a:t>Henrik Lindholm, ETI Sverige – </a:t>
            </a:r>
            <a:r>
              <a:rPr lang="sv-SE" sz="2200" dirty="0" err="1">
                <a:ea typeface="Times New Roman" panose="02020603050405020304" pitchFamily="18" charset="0"/>
              </a:rPr>
              <a:t>D</a:t>
            </a:r>
            <a:r>
              <a:rPr lang="sv-SE" sz="2200" dirty="0" err="1">
                <a:effectLst/>
                <a:ea typeface="Times New Roman" panose="02020603050405020304" pitchFamily="18" charset="0"/>
              </a:rPr>
              <a:t>ue</a:t>
            </a:r>
            <a:r>
              <a:rPr lang="sv-SE" sz="2200" dirty="0">
                <a:effectLst/>
                <a:ea typeface="Times New Roman" panose="02020603050405020304" pitchFamily="18" charset="0"/>
              </a:rPr>
              <a:t> </a:t>
            </a:r>
            <a:r>
              <a:rPr lang="sv-SE" sz="2200" dirty="0" err="1">
                <a:ea typeface="Times New Roman" panose="02020603050405020304" pitchFamily="18" charset="0"/>
              </a:rPr>
              <a:t>D</a:t>
            </a:r>
            <a:r>
              <a:rPr lang="sv-SE" sz="2200" dirty="0" err="1">
                <a:effectLst/>
                <a:ea typeface="Times New Roman" panose="02020603050405020304" pitchFamily="18" charset="0"/>
              </a:rPr>
              <a:t>iligence</a:t>
            </a:r>
            <a:r>
              <a:rPr lang="sv-SE" sz="2200" dirty="0">
                <a:effectLst/>
                <a:ea typeface="Times New Roman" panose="02020603050405020304" pitchFamily="18" charset="0"/>
              </a:rPr>
              <a:t> i praktiken</a:t>
            </a:r>
          </a:p>
          <a:p>
            <a:pPr marL="342900" lvl="0" indent="-342900">
              <a:buFont typeface="Symbol" panose="05050102010706020507" pitchFamily="18" charset="2"/>
              <a:buChar char=""/>
            </a:pPr>
            <a:endParaRPr lang="sv-SE" sz="2200" dirty="0">
              <a:effectLst/>
              <a:ea typeface="Calibri" panose="020F0502020204030204" pitchFamily="34" charset="0"/>
            </a:endParaRPr>
          </a:p>
          <a:p>
            <a:pPr marL="342900" indent="-342900" algn="l">
              <a:buFont typeface="Arial" panose="020B0604020202020204" pitchFamily="34" charset="0"/>
              <a:buChar char="•"/>
            </a:pPr>
            <a:r>
              <a:rPr lang="sv-SE" sz="2200" dirty="0">
                <a:solidFill>
                  <a:srgbClr val="00B0F0"/>
                </a:solidFill>
              </a:rPr>
              <a:t>Producentansvaret för textil (EPR </a:t>
            </a:r>
            <a:r>
              <a:rPr lang="sv-SE" sz="2200" dirty="0" err="1">
                <a:solidFill>
                  <a:srgbClr val="00B0F0"/>
                </a:solidFill>
              </a:rPr>
              <a:t>Textile</a:t>
            </a:r>
            <a:r>
              <a:rPr lang="sv-SE" sz="2200" dirty="0">
                <a:solidFill>
                  <a:srgbClr val="00B0F0"/>
                </a:solidFill>
              </a:rPr>
              <a:t>), uppdatering</a:t>
            </a:r>
          </a:p>
          <a:p>
            <a:pPr marL="342900" indent="-342900" algn="l">
              <a:buFont typeface="Arial" panose="020B0604020202020204" pitchFamily="34" charset="0"/>
              <a:buChar char="•"/>
            </a:pPr>
            <a:endParaRPr lang="sv-SE" sz="2200" b="0" i="0" dirty="0">
              <a:effectLst/>
            </a:endParaRPr>
          </a:p>
          <a:p>
            <a:pPr marL="342900" indent="-342900">
              <a:buFont typeface="Arial" panose="020B0604020202020204" pitchFamily="34" charset="0"/>
              <a:buChar char="•"/>
            </a:pPr>
            <a:r>
              <a:rPr lang="sv-SE" sz="2200" dirty="0"/>
              <a:t>Hållbarhetslagstiftning, generell statusuppdatering</a:t>
            </a:r>
            <a:endParaRPr lang="sv-SE" sz="2200" b="0" i="0" dirty="0">
              <a:effectLst/>
            </a:endParaRPr>
          </a:p>
          <a:p>
            <a:pPr marL="342900" indent="-342900" algn="l">
              <a:buFont typeface="Arial" panose="020B0604020202020204" pitchFamily="34" charset="0"/>
              <a:buChar char="•"/>
            </a:pPr>
            <a:endParaRPr lang="sv-SE" sz="2200" b="0" i="0" dirty="0">
              <a:effectLst/>
            </a:endParaRPr>
          </a:p>
          <a:p>
            <a:pPr marL="342900" indent="-342900" algn="l">
              <a:buFont typeface="Arial" panose="020B0604020202020204" pitchFamily="34" charset="0"/>
              <a:buChar char="•"/>
            </a:pPr>
            <a:r>
              <a:rPr lang="sv-SE" sz="2200" b="0" i="0" dirty="0">
                <a:effectLst/>
              </a:rPr>
              <a:t>Tips på event, webinar, utlysningar m.m.</a:t>
            </a:r>
          </a:p>
          <a:p>
            <a:pPr algn="l"/>
            <a:endParaRPr lang="sv-SE" sz="2200" b="0" i="0" dirty="0">
              <a:effectLst/>
            </a:endParaRPr>
          </a:p>
          <a:p>
            <a:pPr marL="342900" indent="-342900" algn="l">
              <a:buFont typeface="Arial" panose="020B0604020202020204" pitchFamily="34" charset="0"/>
              <a:buChar char="•"/>
            </a:pPr>
            <a:r>
              <a:rPr lang="sv-SE" sz="2200" b="0" i="0" dirty="0">
                <a:effectLst/>
              </a:rPr>
              <a:t>Frågor och övrigt</a:t>
            </a:r>
          </a:p>
          <a:p>
            <a:pPr algn="l"/>
            <a:r>
              <a:rPr lang="sv-SE" sz="2200" b="0" i="0" dirty="0">
                <a:effectLst/>
              </a:rPr>
              <a:t> </a:t>
            </a:r>
            <a:endParaRPr lang="sv-SE" sz="2200" b="1" dirty="0"/>
          </a:p>
        </p:txBody>
      </p:sp>
      <p:pic>
        <p:nvPicPr>
          <p:cNvPr id="4" name="Bildobjekt 3">
            <a:extLst>
              <a:ext uri="{FF2B5EF4-FFF2-40B4-BE49-F238E27FC236}">
                <a16:creationId xmlns:a16="http://schemas.microsoft.com/office/drawing/2014/main" id="{3BB821A8-D0B9-4465-971A-0F3E2B3115E6}"/>
              </a:ext>
            </a:extLst>
          </p:cNvPr>
          <p:cNvPicPr>
            <a:picLocks noChangeAspect="1"/>
          </p:cNvPicPr>
          <p:nvPr/>
        </p:nvPicPr>
        <p:blipFill>
          <a:blip r:embed="rId3"/>
          <a:stretch>
            <a:fillRect/>
          </a:stretch>
        </p:blipFill>
        <p:spPr>
          <a:xfrm>
            <a:off x="9491331" y="6307974"/>
            <a:ext cx="1895993" cy="349814"/>
          </a:xfrm>
          <a:prstGeom prst="rect">
            <a:avLst/>
          </a:prstGeom>
        </p:spPr>
      </p:pic>
      <p:pic>
        <p:nvPicPr>
          <p:cNvPr id="9" name="Bildobjekt 8">
            <a:extLst>
              <a:ext uri="{FF2B5EF4-FFF2-40B4-BE49-F238E27FC236}">
                <a16:creationId xmlns:a16="http://schemas.microsoft.com/office/drawing/2014/main" id="{478101FD-F6EB-4999-90DC-33C092B60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6760" y="1127723"/>
            <a:ext cx="4190564" cy="4429534"/>
          </a:xfrm>
          <a:prstGeom prst="rect">
            <a:avLst/>
          </a:prstGeom>
        </p:spPr>
      </p:pic>
    </p:spTree>
    <p:extLst>
      <p:ext uri="{BB962C8B-B14F-4D97-AF65-F5344CB8AC3E}">
        <p14:creationId xmlns:p14="http://schemas.microsoft.com/office/powerpoint/2010/main" val="26011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2E312A3-7BE9-4F2B-BD3B-6691E1AEF2E1}"/>
              </a:ext>
            </a:extLst>
          </p:cNvPr>
          <p:cNvSpPr txBox="1"/>
          <p:nvPr/>
        </p:nvSpPr>
        <p:spPr>
          <a:xfrm>
            <a:off x="2298632" y="3202851"/>
            <a:ext cx="8140695" cy="1446550"/>
          </a:xfrm>
          <a:prstGeom prst="rect">
            <a:avLst/>
          </a:prstGeom>
          <a:noFill/>
        </p:spPr>
        <p:txBody>
          <a:bodyPr wrap="square" rtlCol="0">
            <a:spAutoFit/>
          </a:bodyPr>
          <a:lstStyle/>
          <a:p>
            <a:pPr algn="l"/>
            <a:r>
              <a:rPr lang="sv-SE" sz="2200" b="0" i="0" u="sng" dirty="0">
                <a:effectLst/>
              </a:rPr>
              <a:t>Producentansvaret för textil (EPR </a:t>
            </a:r>
            <a:r>
              <a:rPr lang="sv-SE" sz="2200" b="0" i="0" u="sng" dirty="0" err="1">
                <a:effectLst/>
              </a:rPr>
              <a:t>Textiles</a:t>
            </a:r>
            <a:r>
              <a:rPr lang="sv-SE" sz="2200" b="0" i="0" u="sng" dirty="0">
                <a:effectLst/>
              </a:rPr>
              <a:t>) – vad händer nu?</a:t>
            </a:r>
          </a:p>
          <a:p>
            <a:pPr algn="l"/>
            <a:r>
              <a:rPr lang="sv-SE" sz="2200" b="0" i="0" dirty="0">
                <a:effectLst/>
              </a:rPr>
              <a:t> </a:t>
            </a:r>
          </a:p>
          <a:p>
            <a:pPr algn="l"/>
            <a:endParaRPr lang="sv-SE" sz="2200" b="0" i="0" dirty="0">
              <a:effectLst/>
            </a:endParaRPr>
          </a:p>
          <a:p>
            <a:pPr algn="l"/>
            <a:r>
              <a:rPr lang="sv-SE" sz="2200" b="0" i="0" dirty="0">
                <a:effectLst/>
              </a:rPr>
              <a:t> </a:t>
            </a:r>
            <a:endParaRPr lang="sv-SE" sz="2200" b="1" dirty="0"/>
          </a:p>
        </p:txBody>
      </p:sp>
      <p:pic>
        <p:nvPicPr>
          <p:cNvPr id="4" name="Bildobjekt 3">
            <a:extLst>
              <a:ext uri="{FF2B5EF4-FFF2-40B4-BE49-F238E27FC236}">
                <a16:creationId xmlns:a16="http://schemas.microsoft.com/office/drawing/2014/main" id="{3BB821A8-D0B9-4465-971A-0F3E2B3115E6}"/>
              </a:ext>
            </a:extLst>
          </p:cNvPr>
          <p:cNvPicPr>
            <a:picLocks noChangeAspect="1"/>
          </p:cNvPicPr>
          <p:nvPr/>
        </p:nvPicPr>
        <p:blipFill>
          <a:blip r:embed="rId3"/>
          <a:stretch>
            <a:fillRect/>
          </a:stretch>
        </p:blipFill>
        <p:spPr>
          <a:xfrm>
            <a:off x="9491331" y="6307974"/>
            <a:ext cx="1895993" cy="349814"/>
          </a:xfrm>
          <a:prstGeom prst="rect">
            <a:avLst/>
          </a:prstGeom>
        </p:spPr>
      </p:pic>
      <p:pic>
        <p:nvPicPr>
          <p:cNvPr id="6" name="Bildobjekt 5">
            <a:extLst>
              <a:ext uri="{FF2B5EF4-FFF2-40B4-BE49-F238E27FC236}">
                <a16:creationId xmlns:a16="http://schemas.microsoft.com/office/drawing/2014/main" id="{4A01ACC0-CC3E-4093-A316-F02333024539}"/>
              </a:ext>
            </a:extLst>
          </p:cNvPr>
          <p:cNvPicPr>
            <a:picLocks noChangeAspect="1"/>
          </p:cNvPicPr>
          <p:nvPr/>
        </p:nvPicPr>
        <p:blipFill rotWithShape="1">
          <a:blip r:embed="rId4"/>
          <a:srcRect t="18461" b="14563"/>
          <a:stretch/>
        </p:blipFill>
        <p:spPr>
          <a:xfrm>
            <a:off x="0" y="0"/>
            <a:ext cx="12192000" cy="1869657"/>
          </a:xfrm>
          <a:prstGeom prst="rect">
            <a:avLst/>
          </a:prstGeom>
        </p:spPr>
      </p:pic>
    </p:spTree>
    <p:extLst>
      <p:ext uri="{BB962C8B-B14F-4D97-AF65-F5344CB8AC3E}">
        <p14:creationId xmlns:p14="http://schemas.microsoft.com/office/powerpoint/2010/main" val="370654481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4371</TotalTime>
  <Words>1589</Words>
  <Application>Microsoft Office PowerPoint</Application>
  <PresentationFormat>Bredbild</PresentationFormat>
  <Paragraphs>287</Paragraphs>
  <Slides>21</Slides>
  <Notes>17</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21</vt:i4>
      </vt:variant>
    </vt:vector>
  </HeadingPairs>
  <TitlesOfParts>
    <vt:vector size="29" baseType="lpstr">
      <vt:lpstr>Arial</vt:lpstr>
      <vt:lpstr>Calibri</vt:lpstr>
      <vt:lpstr>Calibri Light</vt:lpstr>
      <vt:lpstr>Caslon 540</vt:lpstr>
      <vt:lpstr>futura-pt</vt:lpstr>
      <vt:lpstr>Inter</vt:lpstr>
      <vt:lpstr>Symbol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Ulrika Simonsson</dc:creator>
  <cp:lastModifiedBy>Anna Olsson</cp:lastModifiedBy>
  <cp:revision>11</cp:revision>
  <dcterms:created xsi:type="dcterms:W3CDTF">2021-12-16T07:57:40Z</dcterms:created>
  <dcterms:modified xsi:type="dcterms:W3CDTF">2022-03-25T14:00:00Z</dcterms:modified>
</cp:coreProperties>
</file>